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72"/>
  </p:notesMasterIdLst>
  <p:handoutMasterIdLst>
    <p:handoutMasterId r:id="rId73"/>
  </p:handoutMasterIdLst>
  <p:sldIdLst>
    <p:sldId id="257" r:id="rId5"/>
    <p:sldId id="389" r:id="rId6"/>
    <p:sldId id="392" r:id="rId7"/>
    <p:sldId id="384" r:id="rId8"/>
    <p:sldId id="395" r:id="rId9"/>
    <p:sldId id="394" r:id="rId10"/>
    <p:sldId id="446" r:id="rId11"/>
    <p:sldId id="393" r:id="rId12"/>
    <p:sldId id="396" r:id="rId13"/>
    <p:sldId id="277" r:id="rId14"/>
    <p:sldId id="412" r:id="rId15"/>
    <p:sldId id="405" r:id="rId16"/>
    <p:sldId id="426" r:id="rId17"/>
    <p:sldId id="399" r:id="rId18"/>
    <p:sldId id="406" r:id="rId19"/>
    <p:sldId id="449" r:id="rId20"/>
    <p:sldId id="398" r:id="rId21"/>
    <p:sldId id="401" r:id="rId22"/>
    <p:sldId id="457" r:id="rId23"/>
    <p:sldId id="477" r:id="rId24"/>
    <p:sldId id="478" r:id="rId25"/>
    <p:sldId id="402" r:id="rId26"/>
    <p:sldId id="403" r:id="rId27"/>
    <p:sldId id="451" r:id="rId28"/>
    <p:sldId id="430" r:id="rId29"/>
    <p:sldId id="404" r:id="rId30"/>
    <p:sldId id="476" r:id="rId31"/>
    <p:sldId id="407" r:id="rId32"/>
    <p:sldId id="475" r:id="rId33"/>
    <p:sldId id="472" r:id="rId34"/>
    <p:sldId id="453" r:id="rId35"/>
    <p:sldId id="434" r:id="rId36"/>
    <p:sldId id="433" r:id="rId37"/>
    <p:sldId id="408" r:id="rId38"/>
    <p:sldId id="410" r:id="rId39"/>
    <p:sldId id="474" r:id="rId40"/>
    <p:sldId id="473" r:id="rId41"/>
    <p:sldId id="435" r:id="rId42"/>
    <p:sldId id="409" r:id="rId43"/>
    <p:sldId id="468" r:id="rId44"/>
    <p:sldId id="469" r:id="rId45"/>
    <p:sldId id="413" r:id="rId46"/>
    <p:sldId id="419" r:id="rId47"/>
    <p:sldId id="420" r:id="rId48"/>
    <p:sldId id="441" r:id="rId49"/>
    <p:sldId id="414" r:id="rId50"/>
    <p:sldId id="437" r:id="rId51"/>
    <p:sldId id="415" r:id="rId52"/>
    <p:sldId id="438" r:id="rId53"/>
    <p:sldId id="417" r:id="rId54"/>
    <p:sldId id="440" r:id="rId55"/>
    <p:sldId id="439" r:id="rId56"/>
    <p:sldId id="416" r:id="rId57"/>
    <p:sldId id="458" r:id="rId58"/>
    <p:sldId id="423" r:id="rId59"/>
    <p:sldId id="424" r:id="rId60"/>
    <p:sldId id="461" r:id="rId61"/>
    <p:sldId id="462" r:id="rId62"/>
    <p:sldId id="464" r:id="rId63"/>
    <p:sldId id="463" r:id="rId64"/>
    <p:sldId id="466" r:id="rId65"/>
    <p:sldId id="465" r:id="rId66"/>
    <p:sldId id="467" r:id="rId67"/>
    <p:sldId id="459" r:id="rId68"/>
    <p:sldId id="425" r:id="rId69"/>
    <p:sldId id="471" r:id="rId70"/>
    <p:sldId id="391"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A3AB"/>
    <a:srgbClr val="0C6E9C"/>
    <a:srgbClr val="FFFFFF"/>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C96372-9FB6-4E3F-AA15-53ADD237DB9F}" v="403" dt="2022-11-16T12:43:51.1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13" autoAdjust="0"/>
    <p:restoredTop sz="93725" autoAdjust="0"/>
  </p:normalViewPr>
  <p:slideViewPr>
    <p:cSldViewPr snapToGrid="0">
      <p:cViewPr varScale="1">
        <p:scale>
          <a:sx n="48" d="100"/>
          <a:sy n="48" d="100"/>
        </p:scale>
        <p:origin x="58" y="950"/>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handoutMaster" Target="handoutMasters/handoutMaster1.xml"/><Relationship Id="rId78"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11/24/2022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81.png>
</file>

<file path=ppt/media/image19.png>
</file>

<file path=ppt/media/image190.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jpeg>
</file>

<file path=ppt/media/image30.png>
</file>

<file path=ppt/media/image31.jpeg>
</file>

<file path=ppt/media/image310.png>
</file>

<file path=ppt/media/image32.jpeg>
</file>

<file path=ppt/media/image320.png>
</file>

<file path=ppt/media/image33.jpeg>
</file>

<file path=ppt/media/image33.png>
</file>

<file path=ppt/media/image34.png>
</file>

<file path=ppt/media/image35.png>
</file>

<file path=ppt/media/image36.png>
</file>

<file path=ppt/media/image37.png>
</file>

<file path=ppt/media/image38.png>
</file>

<file path=ppt/media/image39.gif>
</file>

<file path=ppt/media/image39.png>
</file>

<file path=ppt/media/image4.jpeg>
</file>

<file path=ppt/media/image40.png>
</file>

<file path=ppt/media/image41.png>
</file>

<file path=ppt/media/image42.png>
</file>

<file path=ppt/media/image43.jpeg>
</file>

<file path=ppt/media/image44.jpeg>
</file>

<file path=ppt/media/image45.jpe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444837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24354541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28</a:t>
            </a:fld>
            <a:endParaRPr lang="en-US"/>
          </a:p>
        </p:txBody>
      </p:sp>
    </p:spTree>
    <p:extLst>
      <p:ext uri="{BB962C8B-B14F-4D97-AF65-F5344CB8AC3E}">
        <p14:creationId xmlns:p14="http://schemas.microsoft.com/office/powerpoint/2010/main" val="4183497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40</a:t>
            </a:fld>
            <a:endParaRPr lang="en-US"/>
          </a:p>
        </p:txBody>
      </p:sp>
    </p:spTree>
    <p:extLst>
      <p:ext uri="{BB962C8B-B14F-4D97-AF65-F5344CB8AC3E}">
        <p14:creationId xmlns:p14="http://schemas.microsoft.com/office/powerpoint/2010/main" val="38904778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42</a:t>
            </a:fld>
            <a:endParaRPr lang="en-US"/>
          </a:p>
        </p:txBody>
      </p:sp>
    </p:spTree>
    <p:extLst>
      <p:ext uri="{BB962C8B-B14F-4D97-AF65-F5344CB8AC3E}">
        <p14:creationId xmlns:p14="http://schemas.microsoft.com/office/powerpoint/2010/main" val="541046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46</a:t>
            </a:fld>
            <a:endParaRPr lang="en-US"/>
          </a:p>
        </p:txBody>
      </p:sp>
    </p:spTree>
    <p:extLst>
      <p:ext uri="{BB962C8B-B14F-4D97-AF65-F5344CB8AC3E}">
        <p14:creationId xmlns:p14="http://schemas.microsoft.com/office/powerpoint/2010/main" val="3772043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55</a:t>
            </a:fld>
            <a:endParaRPr lang="en-US"/>
          </a:p>
        </p:txBody>
      </p:sp>
    </p:spTree>
    <p:extLst>
      <p:ext uri="{BB962C8B-B14F-4D97-AF65-F5344CB8AC3E}">
        <p14:creationId xmlns:p14="http://schemas.microsoft.com/office/powerpoint/2010/main" val="39069292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66</a:t>
            </a:fld>
            <a:endParaRPr lang="en-US"/>
          </a:p>
        </p:txBody>
      </p:sp>
    </p:spTree>
    <p:extLst>
      <p:ext uri="{BB962C8B-B14F-4D97-AF65-F5344CB8AC3E}">
        <p14:creationId xmlns:p14="http://schemas.microsoft.com/office/powerpoint/2010/main" val="3477119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683387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4175489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11154844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2933915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3687347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2512968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2325317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81.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80.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90.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20.png"/><Relationship Id="rId2" Type="http://schemas.openxmlformats.org/officeDocument/2006/relationships/image" Target="../media/image310.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5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hyperlink" Target="https://viblo.asia/p/nhan-dien-hanh-dong-nguoi-qua-detectron2-va-lstm-1Je5E6xYKnL" TargetMode="External"/><Relationship Id="rId7" Type="http://schemas.openxmlformats.org/officeDocument/2006/relationships/hyperlink" Target="https://github.com/jfzhang95/PoseAug"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6" Type="http://schemas.openxmlformats.org/officeDocument/2006/relationships/hyperlink" Target="https://github.com/ShivamThukral/3D-Human-Pose-Estimation-from-2D-image/tree/master/Project" TargetMode="External"/><Relationship Id="rId5" Type="http://schemas.openxmlformats.org/officeDocument/2006/relationships/hyperlink" Target="https://github.com/CMU-Perceptual-Computing-Lab/openpose" TargetMode="External"/><Relationship Id="rId4" Type="http://schemas.openxmlformats.org/officeDocument/2006/relationships/hyperlink" Target="https://itnavi.com.vn/blog/nhan-dien-hanh-dong-cua-nguoi-voi-deep-learnin"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727576"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8106990" y="3175093"/>
            <a:ext cx="3565524" cy="738927"/>
          </a:xfrm>
        </p:spPr>
        <p:txBody>
          <a:bodyPr anchor="ctr">
            <a:noAutofit/>
          </a:bodyPr>
          <a:lstStyle/>
          <a:p>
            <a:pPr algn="ctr"/>
            <a:r>
              <a:rPr lang="en-US" sz="5400" dirty="0" err="1">
                <a:solidFill>
                  <a:srgbClr val="FFFFFF"/>
                </a:solidFill>
                <a:effectLst>
                  <a:outerShdw blurRad="38100" dist="38100" dir="2700000" algn="tl">
                    <a:srgbClr val="000000">
                      <a:alpha val="43137"/>
                    </a:srgbClr>
                  </a:outerShdw>
                </a:effectLst>
                <a:latin typeface="Bahnschrift SemiBold" panose="020B0502040204020203" pitchFamily="34" charset="0"/>
              </a:rPr>
              <a:t>Đồ</a:t>
            </a:r>
            <a:r>
              <a:rPr lang="en-US" sz="5400" dirty="0">
                <a:solidFill>
                  <a:srgbClr val="FFFFFF"/>
                </a:solidFill>
                <a:effectLst>
                  <a:outerShdw blurRad="38100" dist="38100" dir="2700000" algn="tl">
                    <a:srgbClr val="000000">
                      <a:alpha val="43137"/>
                    </a:srgbClr>
                  </a:outerShdw>
                </a:effectLst>
                <a:latin typeface="Bahnschrift SemiBold" panose="020B0502040204020203" pitchFamily="34" charset="0"/>
              </a:rPr>
              <a:t> </a:t>
            </a:r>
            <a:r>
              <a:rPr lang="en-US" sz="5400" dirty="0" err="1">
                <a:solidFill>
                  <a:srgbClr val="FFFFFF"/>
                </a:solidFill>
                <a:effectLst>
                  <a:outerShdw blurRad="38100" dist="38100" dir="2700000" algn="tl">
                    <a:srgbClr val="000000">
                      <a:alpha val="43137"/>
                    </a:srgbClr>
                  </a:outerShdw>
                </a:effectLst>
                <a:latin typeface="Bahnschrift SemiBold" panose="020B0502040204020203" pitchFamily="34" charset="0"/>
              </a:rPr>
              <a:t>án</a:t>
            </a:r>
            <a:r>
              <a:rPr lang="en-US" sz="5400" dirty="0">
                <a:solidFill>
                  <a:srgbClr val="FFFFFF"/>
                </a:solidFill>
                <a:effectLst>
                  <a:outerShdw blurRad="38100" dist="38100" dir="2700000" algn="tl">
                    <a:srgbClr val="000000">
                      <a:alpha val="43137"/>
                    </a:srgbClr>
                  </a:outerShdw>
                </a:effectLst>
                <a:latin typeface="Bahnschrift SemiBold" panose="020B0502040204020203" pitchFamily="34" charset="0"/>
              </a:rPr>
              <a:t> 8</a:t>
            </a:r>
          </a:p>
        </p:txBody>
      </p:sp>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591127" y="776377"/>
            <a:ext cx="6655062" cy="5536360"/>
          </a:xfr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lIns="180000" rIns="180000" anchor="ctr" anchorCtr="0">
            <a:normAutofit/>
          </a:bodyPr>
          <a:lstStyle/>
          <a:p>
            <a:r>
              <a:rPr lang="en-US" sz="4000" dirty="0" err="1">
                <a:effectLst>
                  <a:outerShdw blurRad="38100" dist="38100" dir="2700000" algn="tl">
                    <a:srgbClr val="000000">
                      <a:alpha val="43137"/>
                    </a:srgbClr>
                  </a:outerShdw>
                </a:effectLst>
                <a:latin typeface="Bahnschrift SemiBold" panose="020B0502040204020203" pitchFamily="34" charset="0"/>
              </a:rPr>
              <a:t>Khảo</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dirty="0" err="1">
                <a:effectLst>
                  <a:outerShdw blurRad="38100" dist="38100" dir="2700000" algn="tl">
                    <a:srgbClr val="000000">
                      <a:alpha val="43137"/>
                    </a:srgbClr>
                  </a:outerShdw>
                </a:effectLst>
                <a:latin typeface="Bahnschrift SemiBold" panose="020B0502040204020203" pitchFamily="34" charset="0"/>
              </a:rPr>
              <a:t>sát</a:t>
            </a:r>
            <a:br>
              <a:rPr lang="en-US" sz="4000" dirty="0">
                <a:effectLst>
                  <a:outerShdw blurRad="38100" dist="38100" dir="2700000" algn="tl">
                    <a:srgbClr val="000000">
                      <a:alpha val="43137"/>
                    </a:srgbClr>
                  </a:outerShdw>
                </a:effectLst>
                <a:latin typeface="Bahnschrift SemiBold" panose="020B0502040204020203" pitchFamily="34" charset="0"/>
              </a:rPr>
            </a:br>
            <a:r>
              <a:rPr lang="en-US" sz="4000" dirty="0">
                <a:effectLst>
                  <a:outerShdw blurRad="38100" dist="38100" dir="2700000" algn="tl">
                    <a:srgbClr val="000000">
                      <a:alpha val="43137"/>
                    </a:srgbClr>
                  </a:outerShdw>
                </a:effectLst>
                <a:latin typeface="Bahnschrift SemiBold" panose="020B0502040204020203" pitchFamily="34" charset="0"/>
              </a:rPr>
              <a:t>2D, 3D Pose Estimation </a:t>
            </a:r>
            <a:br>
              <a:rPr lang="en-US" sz="4000" dirty="0">
                <a:effectLst>
                  <a:outerShdw blurRad="38100" dist="38100" dir="2700000" algn="tl">
                    <a:srgbClr val="000000">
                      <a:alpha val="43137"/>
                    </a:srgbClr>
                  </a:outerShdw>
                </a:effectLst>
                <a:latin typeface="Bahnschrift SemiBold" panose="020B0502040204020203" pitchFamily="34" charset="0"/>
              </a:rPr>
            </a:br>
            <a:r>
              <a:rPr lang="en-US" sz="4000" dirty="0" err="1">
                <a:effectLst>
                  <a:outerShdw blurRad="38100" dist="38100" dir="2700000" algn="tl">
                    <a:srgbClr val="000000">
                      <a:alpha val="43137"/>
                    </a:srgbClr>
                  </a:outerShdw>
                </a:effectLst>
                <a:latin typeface="Bahnschrift SemiBold" panose="020B0502040204020203" pitchFamily="34" charset="0"/>
              </a:rPr>
              <a:t>và</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dirty="0" err="1">
                <a:effectLst>
                  <a:outerShdw blurRad="38100" dist="38100" dir="2700000" algn="tl">
                    <a:srgbClr val="000000">
                      <a:alpha val="43137"/>
                    </a:srgbClr>
                  </a:outerShdw>
                </a:effectLst>
                <a:latin typeface="Bahnschrift SemiBold" panose="020B0502040204020203" pitchFamily="34" charset="0"/>
              </a:rPr>
              <a:t>ứng</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dirty="0" err="1">
                <a:effectLst>
                  <a:outerShdw blurRad="38100" dist="38100" dir="2700000" algn="tl">
                    <a:srgbClr val="000000">
                      <a:alpha val="43137"/>
                    </a:srgbClr>
                  </a:outerShdw>
                </a:effectLst>
                <a:latin typeface="Bahnschrift SemiBold" panose="020B0502040204020203" pitchFamily="34" charset="0"/>
              </a:rPr>
              <a:t>dụng</a:t>
            </a:r>
            <a:endParaRPr lang="en-US" sz="4000" dirty="0">
              <a:effectLst>
                <a:outerShdw blurRad="38100" dist="38100" dir="2700000" algn="tl">
                  <a:srgbClr val="000000">
                    <a:alpha val="43137"/>
                  </a:srgbClr>
                </a:outerShdw>
              </a:effectLst>
              <a:latin typeface="Bahnschrift SemiBold" panose="020B0502040204020203" pitchFamily="34" charset="0"/>
            </a:endParaRPr>
          </a:p>
        </p:txBody>
      </p:sp>
    </p:spTree>
    <p:extLst>
      <p:ext uri="{BB962C8B-B14F-4D97-AF65-F5344CB8AC3E}">
        <p14:creationId xmlns:p14="http://schemas.microsoft.com/office/powerpoint/2010/main" val="752814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Phân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loại</a:t>
            </a:r>
            <a:endParaRPr lang="en-US" dirty="0">
              <a:latin typeface="Bahnschrift" panose="020B0502040204020203" pitchFamily="34"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2" name="Footer Placeholder 13">
            <a:extLst>
              <a:ext uri="{FF2B5EF4-FFF2-40B4-BE49-F238E27FC236}">
                <a16:creationId xmlns:a16="http://schemas.microsoft.com/office/drawing/2014/main" id="{F9982C29-67E5-1DD2-1F6D-CD73EEAF7DEE}"/>
              </a:ext>
            </a:extLst>
          </p:cNvPr>
          <p:cNvSpPr>
            <a:spLocks noGrp="1"/>
          </p:cNvSpPr>
          <p:nvPr>
            <p:ph type="ftr" sz="quarter" idx="11"/>
          </p:nvPr>
        </p:nvSpPr>
        <p:spPr>
          <a:xfrm>
            <a:off x="3359150" y="6507212"/>
            <a:ext cx="6379210" cy="153888"/>
          </a:xfrm>
        </p:spPr>
        <p:txBody>
          <a:bodyPr/>
          <a:lstStyle/>
          <a:p>
            <a:r>
              <a:rPr lang="en-US" dirty="0"/>
              <a:t>Pose Estimation</a:t>
            </a:r>
          </a:p>
        </p:txBody>
      </p:sp>
      <p:pic>
        <p:nvPicPr>
          <p:cNvPr id="4098" name="Picture 2">
            <a:extLst>
              <a:ext uri="{FF2B5EF4-FFF2-40B4-BE49-F238E27FC236}">
                <a16:creationId xmlns:a16="http://schemas.microsoft.com/office/drawing/2014/main" id="{2C8264F0-5E87-9376-E65F-AC7760BF4E9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10574" y="1881275"/>
            <a:ext cx="9770852" cy="347200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D37BA57-45E0-3178-A9D3-AC65F4464525}"/>
              </a:ext>
            </a:extLst>
          </p:cNvPr>
          <p:cNvSpPr txBox="1"/>
          <p:nvPr/>
        </p:nvSpPr>
        <p:spPr>
          <a:xfrm>
            <a:off x="3048719" y="5560914"/>
            <a:ext cx="6094562" cy="343299"/>
          </a:xfrm>
          <a:prstGeom prst="rect">
            <a:avLst/>
          </a:prstGeom>
          <a:noFill/>
        </p:spPr>
        <p:txBody>
          <a:bodyPr wrap="square">
            <a:spAutoFit/>
          </a:bodyPr>
          <a:lstStyle/>
          <a:p>
            <a:pPr algn="ctr" fontAlgn="base">
              <a:lnSpc>
                <a:spcPct val="80000"/>
              </a:lnSpc>
              <a:spcBef>
                <a:spcPts val="1000"/>
              </a:spcBef>
              <a:spcAft>
                <a:spcPts val="800"/>
              </a:spcAft>
            </a:pPr>
            <a:r>
              <a:rPr lang="en-US" sz="2000" dirty="0" err="1">
                <a:solidFill>
                  <a:schemeClr val="tx1">
                    <a:alpha val="60000"/>
                  </a:schemeClr>
                </a:solidFill>
              </a:rPr>
              <a:t>Nhận</a:t>
            </a:r>
            <a:r>
              <a:rPr lang="en-US" sz="2000" dirty="0">
                <a:solidFill>
                  <a:schemeClr val="tx1">
                    <a:alpha val="60000"/>
                  </a:schemeClr>
                </a:solidFill>
              </a:rPr>
              <a:t> </a:t>
            </a:r>
            <a:r>
              <a:rPr lang="en-US" sz="2000" dirty="0" err="1">
                <a:solidFill>
                  <a:schemeClr val="tx1">
                    <a:alpha val="60000"/>
                  </a:schemeClr>
                </a:solidFill>
              </a:rPr>
              <a:t>dạng</a:t>
            </a:r>
            <a:r>
              <a:rPr lang="en-US" sz="2000" dirty="0">
                <a:solidFill>
                  <a:schemeClr val="tx1">
                    <a:alpha val="60000"/>
                  </a:schemeClr>
                </a:solidFill>
              </a:rPr>
              <a:t> 2D </a:t>
            </a:r>
            <a:r>
              <a:rPr lang="en-US" sz="2000" dirty="0" err="1">
                <a:solidFill>
                  <a:schemeClr val="tx1">
                    <a:alpha val="60000"/>
                  </a:schemeClr>
                </a:solidFill>
              </a:rPr>
              <a:t>và</a:t>
            </a:r>
            <a:r>
              <a:rPr lang="en-US" sz="2000" dirty="0">
                <a:solidFill>
                  <a:schemeClr val="tx1">
                    <a:alpha val="60000"/>
                  </a:schemeClr>
                </a:solidFill>
              </a:rPr>
              <a:t> 3D</a:t>
            </a:r>
          </a:p>
        </p:txBody>
      </p:sp>
      <p:sp>
        <p:nvSpPr>
          <p:cNvPr id="3" name="Date Placeholder 13">
            <a:extLst>
              <a:ext uri="{FF2B5EF4-FFF2-40B4-BE49-F238E27FC236}">
                <a16:creationId xmlns:a16="http://schemas.microsoft.com/office/drawing/2014/main" id="{2A83A330-C5EE-16C1-F606-C3B05A3676C5}"/>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740286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90193"/>
            <a:ext cx="5437187" cy="2083886"/>
          </a:xfrm>
        </p:spPr>
        <p:txBody>
          <a:bodyPr vert="horz" wrap="square" lIns="0" tIns="0" rIns="0" bIns="0" rtlCol="0" anchor="b" anchorCtr="0">
            <a:normAutofit/>
          </a:bodyPr>
          <a:lstStyle/>
          <a:p>
            <a:pPr>
              <a:lnSpc>
                <a:spcPct val="100000"/>
              </a:lnSpc>
            </a:pPr>
            <a:r>
              <a:rPr lang="en-US" sz="4800" dirty="0" err="1">
                <a:latin typeface="Bahnschrift" panose="020B0502040204020203" pitchFamily="34" charset="0"/>
                <a:cs typeface="Times New Roman" panose="02020603050405020304" pitchFamily="18" charset="0"/>
              </a:rPr>
              <a:t>Các</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tầng</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11</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226724"/>
            <a:ext cx="5815431" cy="4047274"/>
          </a:xfrm>
        </p:spPr>
        <p:txBody>
          <a:bodyPr vert="horz" wrap="square" lIns="0" tIns="0" rIns="0" bIns="0" rtlCol="0">
            <a:normAutofit/>
          </a:bodyPr>
          <a:lstStyle/>
          <a:p>
            <a:pPr algn="just">
              <a:lnSpc>
                <a:spcPct val="80000"/>
              </a:lnSpc>
              <a:spcBef>
                <a:spcPts val="1000"/>
              </a:spcBef>
              <a:spcAft>
                <a:spcPts val="800"/>
              </a:spcAft>
            </a:pPr>
            <a:r>
              <a:rPr lang="en-US" sz="2800" dirty="0" err="1">
                <a:solidFill>
                  <a:schemeClr val="tx1">
                    <a:alpha val="60000"/>
                  </a:schemeClr>
                </a:solidFill>
              </a:rPr>
              <a:t>Tầng</a:t>
            </a:r>
            <a:r>
              <a:rPr lang="en-US" sz="2800" dirty="0">
                <a:solidFill>
                  <a:schemeClr val="tx1">
                    <a:alpha val="60000"/>
                  </a:schemeClr>
                </a:solidFill>
              </a:rPr>
              <a:t> 1</a:t>
            </a:r>
          </a:p>
          <a:p>
            <a:pPr marL="0" indent="0" algn="just" fontAlgn="base">
              <a:lnSpc>
                <a:spcPct val="80000"/>
              </a:lnSpc>
            </a:pPr>
            <a:r>
              <a:rPr lang="en-US" sz="2000" dirty="0"/>
              <a:t>K</a:t>
            </a:r>
            <a:r>
              <a:rPr lang="vi-VN" sz="2000" dirty="0" err="1"/>
              <a:t>hảo</a:t>
            </a:r>
            <a:r>
              <a:rPr lang="vi-VN" sz="2000" dirty="0"/>
              <a:t> </a:t>
            </a:r>
            <a:r>
              <a:rPr lang="vi-VN" sz="2000" dirty="0" err="1"/>
              <a:t>sát</a:t>
            </a:r>
            <a:r>
              <a:rPr lang="vi-VN" sz="2000" dirty="0"/>
              <a:t> mô </a:t>
            </a:r>
            <a:r>
              <a:rPr lang="vi-VN" sz="2000" dirty="0" err="1"/>
              <a:t>hình</a:t>
            </a:r>
            <a:r>
              <a:rPr lang="vi-VN" sz="2000" dirty="0"/>
              <a:t> </a:t>
            </a:r>
            <a:r>
              <a:rPr lang="vi-VN" sz="2000" err="1"/>
              <a:t>để</a:t>
            </a:r>
            <a:r>
              <a:rPr lang="vi-VN" sz="2000"/>
              <a:t> nhận dạng </a:t>
            </a:r>
            <a:r>
              <a:rPr lang="vi-VN" sz="2000" dirty="0" err="1"/>
              <a:t>khớp</a:t>
            </a:r>
            <a:r>
              <a:rPr lang="vi-VN" sz="2000" dirty="0"/>
              <a:t> xương</a:t>
            </a:r>
            <a:r>
              <a:rPr lang="en-US" sz="2000" dirty="0"/>
              <a:t>, </a:t>
            </a:r>
            <a:r>
              <a:rPr lang="en-US" sz="2000" dirty="0" err="1"/>
              <a:t>rồi</a:t>
            </a:r>
            <a:r>
              <a:rPr lang="en-US" sz="2000" dirty="0"/>
              <a:t> </a:t>
            </a:r>
            <a:r>
              <a:rPr lang="en-US" sz="2000" dirty="0" err="1"/>
              <a:t>tiến</a:t>
            </a:r>
            <a:r>
              <a:rPr lang="en-US" sz="2000" dirty="0"/>
              <a:t> </a:t>
            </a:r>
            <a:r>
              <a:rPr lang="en-US" sz="2000" err="1"/>
              <a:t>tới</a:t>
            </a:r>
            <a:r>
              <a:rPr lang="en-US" sz="2000"/>
              <a:t> </a:t>
            </a:r>
            <a:r>
              <a:rPr lang="vi-VN" sz="2000"/>
              <a:t>nhận dạng </a:t>
            </a:r>
            <a:r>
              <a:rPr lang="vi-VN" sz="2000" dirty="0"/>
              <a:t>khung xương.</a:t>
            </a:r>
          </a:p>
          <a:p>
            <a:pPr algn="just">
              <a:lnSpc>
                <a:spcPct val="80000"/>
              </a:lnSpc>
              <a:spcBef>
                <a:spcPts val="1000"/>
              </a:spcBef>
              <a:spcAft>
                <a:spcPts val="800"/>
              </a:spcAft>
            </a:pPr>
            <a:r>
              <a:rPr lang="en-US" sz="2800" dirty="0" err="1">
                <a:solidFill>
                  <a:schemeClr val="tx1">
                    <a:alpha val="60000"/>
                  </a:schemeClr>
                </a:solidFill>
              </a:rPr>
              <a:t>Tầng</a:t>
            </a:r>
            <a:r>
              <a:rPr lang="en-US" sz="2800" dirty="0">
                <a:solidFill>
                  <a:schemeClr val="tx1">
                    <a:alpha val="60000"/>
                  </a:schemeClr>
                </a:solidFill>
              </a:rPr>
              <a:t> 2</a:t>
            </a:r>
          </a:p>
          <a:p>
            <a:pPr marL="0" indent="0" algn="just" fontAlgn="base">
              <a:lnSpc>
                <a:spcPct val="80000"/>
              </a:lnSpc>
            </a:pPr>
            <a:r>
              <a:rPr lang="vi-VN" sz="2000" dirty="0" err="1"/>
              <a:t>Rút</a:t>
            </a:r>
            <a:r>
              <a:rPr lang="vi-VN" sz="2000" dirty="0"/>
              <a:t> </a:t>
            </a:r>
            <a:r>
              <a:rPr lang="vi-VN" sz="2000" dirty="0" err="1"/>
              <a:t>trích</a:t>
            </a:r>
            <a:r>
              <a:rPr lang="vi-VN" sz="2000" dirty="0"/>
              <a:t> </a:t>
            </a:r>
            <a:r>
              <a:rPr lang="vi-VN" sz="2000" dirty="0" err="1"/>
              <a:t>đặc</a:t>
            </a:r>
            <a:r>
              <a:rPr lang="vi-VN" sz="2000" dirty="0"/>
              <a:t> trưng (</a:t>
            </a:r>
            <a:r>
              <a:rPr lang="vi-VN" sz="2000" dirty="0" err="1"/>
              <a:t>feature</a:t>
            </a:r>
            <a:r>
              <a:rPr lang="vi-VN" sz="2000" dirty="0"/>
              <a:t>) khung xương</a:t>
            </a:r>
            <a:r>
              <a:rPr lang="en-US" sz="2000" dirty="0"/>
              <a:t>.</a:t>
            </a:r>
          </a:p>
          <a:p>
            <a:pPr marL="0" indent="0" algn="just" fontAlgn="base">
              <a:lnSpc>
                <a:spcPct val="80000"/>
              </a:lnSpc>
            </a:pPr>
            <a:r>
              <a:rPr lang="vi-VN" sz="2000" dirty="0" err="1"/>
              <a:t>Nhận</a:t>
            </a:r>
            <a:r>
              <a:rPr lang="vi-VN" sz="2000" dirty="0"/>
              <a:t> </a:t>
            </a:r>
            <a:r>
              <a:rPr lang="vi-VN" sz="2000" dirty="0" err="1"/>
              <a:t>dạng</a:t>
            </a:r>
            <a:r>
              <a:rPr lang="vi-VN" sz="2000" dirty="0"/>
              <a:t> </a:t>
            </a:r>
            <a:r>
              <a:rPr lang="vi-VN" sz="2000" dirty="0" err="1"/>
              <a:t>hành</a:t>
            </a:r>
            <a:r>
              <a:rPr lang="vi-VN" sz="2000" dirty="0"/>
              <a:t> </a:t>
            </a:r>
            <a:r>
              <a:rPr lang="vi-VN" sz="2000" dirty="0" err="1"/>
              <a:t>động</a:t>
            </a:r>
            <a:r>
              <a:rPr lang="vi-VN" sz="2000" dirty="0"/>
              <a:t> </a:t>
            </a:r>
            <a:r>
              <a:rPr lang="vi-VN" sz="2000" dirty="0" err="1"/>
              <a:t>dựa</a:t>
            </a:r>
            <a:r>
              <a:rPr lang="vi-VN" sz="2000" dirty="0"/>
              <a:t> </a:t>
            </a:r>
            <a:r>
              <a:rPr lang="vi-VN" sz="2000" dirty="0" err="1"/>
              <a:t>vào</a:t>
            </a:r>
            <a:r>
              <a:rPr lang="vi-VN" sz="2000" dirty="0"/>
              <a:t> khung xương.</a:t>
            </a:r>
          </a:p>
          <a:p>
            <a:pPr algn="just">
              <a:lnSpc>
                <a:spcPct val="80000"/>
              </a:lnSpc>
              <a:spcBef>
                <a:spcPts val="1000"/>
              </a:spcBef>
              <a:spcAft>
                <a:spcPts val="800"/>
              </a:spcAft>
            </a:pPr>
            <a:r>
              <a:rPr lang="en-US" sz="2800" dirty="0" err="1">
                <a:solidFill>
                  <a:schemeClr val="tx1">
                    <a:alpha val="60000"/>
                  </a:schemeClr>
                </a:solidFill>
              </a:rPr>
              <a:t>Tầng</a:t>
            </a:r>
            <a:r>
              <a:rPr lang="en-US" sz="2800" dirty="0">
                <a:solidFill>
                  <a:schemeClr val="tx1">
                    <a:alpha val="60000"/>
                  </a:schemeClr>
                </a:solidFill>
              </a:rPr>
              <a:t> 3</a:t>
            </a:r>
          </a:p>
          <a:p>
            <a:pPr marL="0" indent="0" algn="just" fontAlgn="base">
              <a:lnSpc>
                <a:spcPct val="80000"/>
              </a:lnSpc>
            </a:pPr>
            <a:r>
              <a:rPr lang="en-US" sz="2000" dirty="0"/>
              <a:t>Ứ</a:t>
            </a:r>
            <a:r>
              <a:rPr lang="vi-VN" sz="2000" dirty="0" err="1"/>
              <a:t>ng</a:t>
            </a:r>
            <a:r>
              <a:rPr lang="vi-VN" sz="2000" dirty="0"/>
              <a:t> </a:t>
            </a:r>
            <a:r>
              <a:rPr lang="vi-VN" sz="2000" dirty="0" err="1"/>
              <a:t>dụng</a:t>
            </a:r>
            <a:r>
              <a:rPr lang="vi-VN" sz="2000" dirty="0"/>
              <a:t> </a:t>
            </a:r>
            <a:r>
              <a:rPr lang="vi-VN" sz="2000" err="1"/>
              <a:t>thực</a:t>
            </a:r>
            <a:r>
              <a:rPr lang="vi-VN" sz="2000"/>
              <a:t> tiễn</a:t>
            </a:r>
            <a:r>
              <a:rPr lang="en-US" sz="2000"/>
              <a:t>;</a:t>
            </a:r>
            <a:r>
              <a:rPr lang="vi-VN" sz="2000"/>
              <a:t> </a:t>
            </a:r>
            <a:r>
              <a:rPr lang="vi-VN" sz="2000" dirty="0" err="1"/>
              <a:t>thành</a:t>
            </a:r>
            <a:r>
              <a:rPr lang="vi-VN" sz="2000" dirty="0"/>
              <a:t> </a:t>
            </a:r>
            <a:r>
              <a:rPr lang="vi-VN" sz="2000" dirty="0" err="1"/>
              <a:t>tựu</a:t>
            </a:r>
            <a:r>
              <a:rPr lang="vi-VN" sz="2000" dirty="0"/>
              <a:t> </a:t>
            </a:r>
            <a:r>
              <a:rPr lang="vi-VN" sz="2000" dirty="0" err="1"/>
              <a:t>hiện</a:t>
            </a:r>
            <a:r>
              <a:rPr lang="vi-VN" sz="2000" dirty="0"/>
              <a:t> </a:t>
            </a:r>
            <a:r>
              <a:rPr lang="vi-VN" sz="2000" dirty="0" err="1"/>
              <a:t>tại</a:t>
            </a:r>
            <a:r>
              <a:rPr lang="vi-VN" sz="2000" dirty="0"/>
              <a:t> </a:t>
            </a:r>
            <a:r>
              <a:rPr lang="vi-VN" sz="2000" dirty="0" err="1"/>
              <a:t>và</a:t>
            </a:r>
            <a:r>
              <a:rPr lang="vi-VN" sz="2000" dirty="0"/>
              <a:t> </a:t>
            </a:r>
            <a:r>
              <a:rPr lang="vi-VN" sz="2000" dirty="0" err="1"/>
              <a:t>hướng</a:t>
            </a:r>
            <a:r>
              <a:rPr lang="vi-VN" sz="2000" dirty="0"/>
              <a:t> </a:t>
            </a:r>
            <a:r>
              <a:rPr lang="vi-VN" sz="2000" dirty="0" err="1"/>
              <a:t>phát</a:t>
            </a:r>
            <a:r>
              <a:rPr lang="vi-VN" sz="2000" dirty="0"/>
              <a:t> </a:t>
            </a:r>
            <a:r>
              <a:rPr lang="vi-VN" sz="2000" dirty="0" err="1"/>
              <a:t>triển</a:t>
            </a:r>
            <a:r>
              <a:rPr lang="en-US" sz="2000" dirty="0"/>
              <a:t>.</a:t>
            </a:r>
            <a:endParaRPr lang="vi-VN" sz="2000" dirty="0"/>
          </a:p>
          <a:p>
            <a:pPr marL="0" indent="0" algn="just">
              <a:lnSpc>
                <a:spcPct val="100000"/>
              </a:lnSpc>
            </a:pPr>
            <a:endParaRPr lang="vi-VN" dirty="0"/>
          </a:p>
        </p:txBody>
      </p:sp>
      <p:sp>
        <p:nvSpPr>
          <p:cNvPr id="6" name="Date Placeholder 13">
            <a:extLst>
              <a:ext uri="{FF2B5EF4-FFF2-40B4-BE49-F238E27FC236}">
                <a16:creationId xmlns:a16="http://schemas.microsoft.com/office/drawing/2014/main" id="{9217EB4A-888F-9A3D-DAA8-30611011B651}"/>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89412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Giải</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12</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err="1"/>
              <a:t>Truyền</a:t>
            </a:r>
            <a:r>
              <a:rPr lang="en-US" sz="2000" b="1"/>
              <a:t> thống</a:t>
            </a:r>
            <a:endParaRPr lang="en-US" sz="2000" b="1" dirty="0"/>
          </a:p>
          <a:p>
            <a:pPr marL="0" indent="0" algn="just">
              <a:lnSpc>
                <a:spcPct val="80000"/>
              </a:lnSpc>
            </a:pPr>
            <a:r>
              <a:rPr lang="en-US" sz="2000" b="1" dirty="0" err="1"/>
              <a:t>Nhận</a:t>
            </a:r>
            <a:r>
              <a:rPr lang="en-US" sz="2000" b="1" dirty="0"/>
              <a:t> </a:t>
            </a:r>
            <a:r>
              <a:rPr lang="en-US" sz="2000" b="1" dirty="0" err="1"/>
              <a:t>dạng</a:t>
            </a:r>
            <a:r>
              <a:rPr lang="en-US" sz="2000" b="1" dirty="0"/>
              <a:t> 2D</a:t>
            </a:r>
          </a:p>
          <a:p>
            <a:pPr marL="0" indent="0" algn="just">
              <a:lnSpc>
                <a:spcPct val="80000"/>
              </a:lnSpc>
            </a:pPr>
            <a:r>
              <a:rPr lang="en-US" sz="2000" b="1"/>
              <a:t>Nhận </a:t>
            </a:r>
            <a:r>
              <a:rPr lang="en-US" sz="2000" b="1" err="1"/>
              <a:t>dạng</a:t>
            </a:r>
            <a:r>
              <a:rPr lang="en-US" sz="2000" b="1"/>
              <a:t> 3D</a:t>
            </a:r>
          </a:p>
          <a:p>
            <a:pPr marL="0" indent="0" algn="just">
              <a:lnSpc>
                <a:spcPct val="80000"/>
              </a:lnSpc>
            </a:pPr>
            <a:r>
              <a:rPr lang="en-US" sz="2000" b="1"/>
              <a:t>Deep Learning</a:t>
            </a:r>
            <a:endParaRPr lang="vi-VN" sz="2000" b="1" dirty="0"/>
          </a:p>
          <a:p>
            <a:pPr marL="0" indent="0" algn="just" fontAlgn="base">
              <a:lnSpc>
                <a:spcPct val="80000"/>
              </a:lnSpc>
            </a:pPr>
            <a:endParaRPr lang="vi-VN" sz="2000" dirty="0"/>
          </a:p>
        </p:txBody>
      </p:sp>
      <p:sp>
        <p:nvSpPr>
          <p:cNvPr id="6" name="Date Placeholder 13">
            <a:extLst>
              <a:ext uri="{FF2B5EF4-FFF2-40B4-BE49-F238E27FC236}">
                <a16:creationId xmlns:a16="http://schemas.microsoft.com/office/drawing/2014/main" id="{93D6BF34-AF5B-92AD-E21F-56439E637DB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268781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0" end="0"/>
                                            </p:txEl>
                                          </p:spTgt>
                                        </p:tgtEl>
                                        <p:attrNameLst>
                                          <p:attrName>style.color</p:attrName>
                                        </p:attrNameLst>
                                      </p:cBhvr>
                                      <p:to>
                                        <a:schemeClr val="bg1"/>
                                      </p:to>
                                    </p:animClr>
                                    <p:animClr clrSpc="rgb" dir="cw">
                                      <p:cBhvr>
                                        <p:cTn id="7" dur="250" autoRev="1" fill="remove"/>
                                        <p:tgtEl>
                                          <p:spTgt spid="3">
                                            <p:txEl>
                                              <p:pRg st="0" end="0"/>
                                            </p:txEl>
                                          </p:spTgt>
                                        </p:tgtEl>
                                        <p:attrNameLst>
                                          <p:attrName>fillcolor</p:attrName>
                                        </p:attrNameLst>
                                      </p:cBhvr>
                                      <p:to>
                                        <a:schemeClr val="bg1"/>
                                      </p:to>
                                    </p:animClr>
                                    <p:set>
                                      <p:cBhvr>
                                        <p:cTn id="8" dur="250" autoRev="1" fill="remove"/>
                                        <p:tgtEl>
                                          <p:spTgt spid="3">
                                            <p:txEl>
                                              <p:pRg st="0" end="0"/>
                                            </p:txEl>
                                          </p:spTgt>
                                        </p:tgtEl>
                                        <p:attrNameLst>
                                          <p:attrName>fill.type</p:attrName>
                                        </p:attrNameLst>
                                      </p:cBhvr>
                                      <p:to>
                                        <p:strVal val="solid"/>
                                      </p:to>
                                    </p:set>
                                    <p:set>
                                      <p:cBhvr>
                                        <p:cTn id="9" dur="250" autoRev="1" fill="remove"/>
                                        <p:tgtEl>
                                          <p:spTgt spid="3">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err="1">
                <a:latin typeface="Bahnschrift" panose="020B0502040204020203" pitchFamily="34" charset="0"/>
                <a:cs typeface="Times New Roman" panose="02020603050405020304" pitchFamily="18" charset="0"/>
              </a:rPr>
              <a:t>Truyền</a:t>
            </a:r>
            <a:r>
              <a:rPr lang="en-US">
                <a:latin typeface="Bahnschrift" panose="020B0502040204020203" pitchFamily="34" charset="0"/>
                <a:cs typeface="Times New Roman" panose="02020603050405020304" pitchFamily="18" charset="0"/>
              </a:rPr>
              <a:t> thống</a:t>
            </a:r>
            <a:endParaRPr lang="en-US" dirty="0">
              <a:latin typeface="Bahnschrift" panose="020B0502040204020203" pitchFamily="34" charset="0"/>
              <a:cs typeface="Times New Roman" panose="02020603050405020304" pitchFamily="18"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13</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7" name="TextBox 6">
            <a:extLst>
              <a:ext uri="{FF2B5EF4-FFF2-40B4-BE49-F238E27FC236}">
                <a16:creationId xmlns:a16="http://schemas.microsoft.com/office/drawing/2014/main" id="{BA39F110-6AA4-33E6-099E-F5C33BFF2444}"/>
              </a:ext>
            </a:extLst>
          </p:cNvPr>
          <p:cNvSpPr txBox="1"/>
          <p:nvPr/>
        </p:nvSpPr>
        <p:spPr>
          <a:xfrm>
            <a:off x="549538" y="1391057"/>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a:t>
            </a:r>
            <a:r>
              <a:rPr lang="vi-VN" sz="2000" dirty="0">
                <a:solidFill>
                  <a:schemeClr val="tx1">
                    <a:alpha val="60000"/>
                  </a:schemeClr>
                </a:solidFill>
              </a:rPr>
              <a:t>ử dụng khung cấu trúc hình ảnh</a:t>
            </a:r>
            <a:r>
              <a:rPr lang="en-US" sz="2000" dirty="0">
                <a:solidFill>
                  <a:schemeClr val="tx1">
                    <a:alpha val="60000"/>
                  </a:schemeClr>
                </a:solidFill>
              </a:rPr>
              <a:t> (</a:t>
            </a:r>
            <a:r>
              <a:rPr lang="vi-VN" sz="2000" dirty="0">
                <a:solidFill>
                  <a:schemeClr val="tx1">
                    <a:alpha val="60000"/>
                  </a:schemeClr>
                </a:solidFill>
              </a:rPr>
              <a:t>PSF</a:t>
            </a:r>
            <a:r>
              <a:rPr lang="en-US" sz="2000" dirty="0">
                <a:solidFill>
                  <a:schemeClr val="tx1">
                    <a:alpha val="60000"/>
                  </a:schemeClr>
                </a:solidFill>
              </a:rPr>
              <a:t>)</a:t>
            </a:r>
            <a:r>
              <a:rPr lang="vi-VN" sz="2000" dirty="0">
                <a:solidFill>
                  <a:schemeClr val="tx1">
                    <a:alpha val="60000"/>
                  </a:schemeClr>
                </a:solidFill>
              </a:rPr>
              <a:t>. </a:t>
            </a:r>
            <a:endParaRPr lang="en-US" sz="2000" dirty="0">
              <a:solidFill>
                <a:schemeClr val="tx1">
                  <a:alpha val="60000"/>
                </a:schemeClr>
              </a:solidFill>
            </a:endParaRPr>
          </a:p>
        </p:txBody>
      </p:sp>
      <p:sp>
        <p:nvSpPr>
          <p:cNvPr id="4" name="Date Placeholder 13">
            <a:extLst>
              <a:ext uri="{FF2B5EF4-FFF2-40B4-BE49-F238E27FC236}">
                <a16:creationId xmlns:a16="http://schemas.microsoft.com/office/drawing/2014/main" id="{B51C0898-65FC-947C-7B9F-1704DBA2AE7C}"/>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8" name="Picture 7">
            <a:extLst>
              <a:ext uri="{FF2B5EF4-FFF2-40B4-BE49-F238E27FC236}">
                <a16:creationId xmlns:a16="http://schemas.microsoft.com/office/drawing/2014/main" id="{62F58D91-E361-3810-ED28-6445012733DC}"/>
              </a:ext>
            </a:extLst>
          </p:cNvPr>
          <p:cNvPicPr>
            <a:picLocks noChangeAspect="1"/>
          </p:cNvPicPr>
          <p:nvPr/>
        </p:nvPicPr>
        <p:blipFill>
          <a:blip r:embed="rId2"/>
          <a:stretch>
            <a:fillRect/>
          </a:stretch>
        </p:blipFill>
        <p:spPr>
          <a:xfrm>
            <a:off x="2412638" y="3583253"/>
            <a:ext cx="7536225" cy="2515858"/>
          </a:xfrm>
          <a:prstGeom prst="rect">
            <a:avLst/>
          </a:prstGeom>
        </p:spPr>
      </p:pic>
      <p:sp>
        <p:nvSpPr>
          <p:cNvPr id="6" name="TextBox 5">
            <a:extLst>
              <a:ext uri="{FF2B5EF4-FFF2-40B4-BE49-F238E27FC236}">
                <a16:creationId xmlns:a16="http://schemas.microsoft.com/office/drawing/2014/main" id="{1298B6FB-7E32-7455-1EEA-05F27DB1C6A3}"/>
              </a:ext>
            </a:extLst>
          </p:cNvPr>
          <p:cNvSpPr txBox="1"/>
          <p:nvPr/>
        </p:nvSpPr>
        <p:spPr>
          <a:xfrm>
            <a:off x="549538" y="1907449"/>
            <a:ext cx="11536070" cy="1631216"/>
          </a:xfrm>
          <a:prstGeom prst="rect">
            <a:avLst/>
          </a:prstGeom>
          <a:noFill/>
        </p:spPr>
        <p:txBody>
          <a:bodyPr wrap="square">
            <a:spAutoFit/>
          </a:bodyPr>
          <a:lstStyle/>
          <a:p>
            <a:r>
              <a:rPr lang="vi-VN" sz="2000" dirty="0">
                <a:solidFill>
                  <a:schemeClr val="tx1">
                    <a:alpha val="60000"/>
                  </a:schemeClr>
                </a:solidFill>
              </a:rPr>
              <a:t>PSF chứa hai thành phần:</a:t>
            </a:r>
          </a:p>
          <a:p>
            <a:pPr marL="342900" indent="-342900">
              <a:buFont typeface="Arial" panose="020B0604020202020204" pitchFamily="34" charset="0"/>
              <a:buChar char="•"/>
            </a:pPr>
            <a:r>
              <a:rPr lang="vi-VN" sz="2000" dirty="0">
                <a:solidFill>
                  <a:schemeClr val="tx1">
                    <a:alpha val="60000"/>
                  </a:schemeClr>
                </a:solidFill>
              </a:rPr>
              <a:t>Discriminator: Nó mô hình hóa khả năng một bộ phận nhất định có mặt tại một địa điểm cụ thể. Nói cách khác, nó xác định các bộ phận cơ thể.</a:t>
            </a:r>
          </a:p>
          <a:p>
            <a:pPr marL="342900" indent="-342900">
              <a:buFont typeface="Arial" panose="020B0604020202020204" pitchFamily="34" charset="0"/>
              <a:buChar char="•"/>
            </a:pPr>
            <a:r>
              <a:rPr lang="vi-VN" sz="2000" dirty="0">
                <a:solidFill>
                  <a:schemeClr val="tx1">
                    <a:alpha val="60000"/>
                  </a:schemeClr>
                </a:solidFill>
              </a:rPr>
              <a:t>Prior: Nó được gọi là lập mô hình phân phối xác suất theo tư thế bằng cách sử dụng đầu ra từ bộ Discriminator; tư thế được mô hình hóa phải thực tế.</a:t>
            </a:r>
            <a:endParaRPr lang="en-US" sz="2000" dirty="0">
              <a:solidFill>
                <a:schemeClr val="tx1">
                  <a:alpha val="60000"/>
                </a:schemeClr>
              </a:solidFill>
            </a:endParaRPr>
          </a:p>
        </p:txBody>
      </p:sp>
    </p:spTree>
    <p:extLst>
      <p:ext uri="{BB962C8B-B14F-4D97-AF65-F5344CB8AC3E}">
        <p14:creationId xmlns:p14="http://schemas.microsoft.com/office/powerpoint/2010/main" val="327821632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err="1">
                <a:latin typeface="Bahnschrift" panose="020B0502040204020203" pitchFamily="34" charset="0"/>
                <a:cs typeface="Times New Roman" panose="02020603050405020304" pitchFamily="18" charset="0"/>
              </a:rPr>
              <a:t>Truyền</a:t>
            </a:r>
            <a:r>
              <a:rPr lang="en-US">
                <a:latin typeface="Bahnschrift" panose="020B0502040204020203" pitchFamily="34" charset="0"/>
                <a:cs typeface="Times New Roman" panose="02020603050405020304" pitchFamily="18" charset="0"/>
              </a:rPr>
              <a:t> thống</a:t>
            </a:r>
            <a:endParaRPr lang="en-US" dirty="0">
              <a:latin typeface="Bahnschrift" panose="020B0502040204020203" pitchFamily="34" charset="0"/>
              <a:cs typeface="Times New Roman" panose="02020603050405020304" pitchFamily="18"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7" name="TextBox 6">
            <a:extLst>
              <a:ext uri="{FF2B5EF4-FFF2-40B4-BE49-F238E27FC236}">
                <a16:creationId xmlns:a16="http://schemas.microsoft.com/office/drawing/2014/main" id="{BA39F110-6AA4-33E6-099E-F5C33BFF2444}"/>
              </a:ext>
            </a:extLst>
          </p:cNvPr>
          <p:cNvSpPr txBox="1"/>
          <p:nvPr/>
        </p:nvSpPr>
        <p:spPr>
          <a:xfrm>
            <a:off x="549538" y="1391057"/>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a:t>
            </a:r>
            <a:r>
              <a:rPr lang="vi-VN" sz="2000" dirty="0">
                <a:solidFill>
                  <a:schemeClr val="tx1">
                    <a:alpha val="60000"/>
                  </a:schemeClr>
                </a:solidFill>
              </a:rPr>
              <a:t>ử dụng khung cấu trúc hình ảnh</a:t>
            </a:r>
            <a:r>
              <a:rPr lang="en-US" sz="2000" dirty="0">
                <a:solidFill>
                  <a:schemeClr val="tx1">
                    <a:alpha val="60000"/>
                  </a:schemeClr>
                </a:solidFill>
              </a:rPr>
              <a:t> (</a:t>
            </a:r>
            <a:r>
              <a:rPr lang="vi-VN" sz="2000" dirty="0">
                <a:solidFill>
                  <a:schemeClr val="tx1">
                    <a:alpha val="60000"/>
                  </a:schemeClr>
                </a:solidFill>
              </a:rPr>
              <a:t>PSF</a:t>
            </a:r>
            <a:r>
              <a:rPr lang="en-US" sz="2000" dirty="0">
                <a:solidFill>
                  <a:schemeClr val="tx1">
                    <a:alpha val="60000"/>
                  </a:schemeClr>
                </a:solidFill>
              </a:rPr>
              <a:t>)</a:t>
            </a:r>
            <a:r>
              <a:rPr lang="vi-VN" sz="2000" dirty="0">
                <a:solidFill>
                  <a:schemeClr val="tx1">
                    <a:alpha val="60000"/>
                  </a:schemeClr>
                </a:solidFill>
              </a:rPr>
              <a:t>. </a:t>
            </a:r>
            <a:endParaRPr lang="en-US" sz="2000" dirty="0">
              <a:solidFill>
                <a:schemeClr val="tx1">
                  <a:alpha val="60000"/>
                </a:schemeClr>
              </a:solidFill>
            </a:endParaRPr>
          </a:p>
        </p:txBody>
      </p:sp>
      <p:pic>
        <p:nvPicPr>
          <p:cNvPr id="6146" name="Picture 2" descr="được tham số hóa bởi vị trí pixel">
            <a:extLst>
              <a:ext uri="{FF2B5EF4-FFF2-40B4-BE49-F238E27FC236}">
                <a16:creationId xmlns:a16="http://schemas.microsoft.com/office/drawing/2014/main" id="{FC4EA883-B436-04B1-761F-5040B1C4DCA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90073" y="2992773"/>
            <a:ext cx="6409202" cy="21830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D43CCE5-5EB3-F928-5E73-999B0A82D0C5}"/>
              </a:ext>
            </a:extLst>
          </p:cNvPr>
          <p:cNvSpPr txBox="1"/>
          <p:nvPr/>
        </p:nvSpPr>
        <p:spPr>
          <a:xfrm>
            <a:off x="549538" y="5248795"/>
            <a:ext cx="11090272" cy="1261884"/>
          </a:xfrm>
          <a:prstGeom prst="rect">
            <a:avLst/>
          </a:prstGeom>
          <a:noFill/>
        </p:spPr>
        <p:txBody>
          <a:bodyPr wrap="square">
            <a:spAutoFit/>
          </a:bodyPr>
          <a:lstStyle/>
          <a:p>
            <a:pPr rtl="0">
              <a:spcBef>
                <a:spcPts val="0"/>
              </a:spcBef>
              <a:spcAft>
                <a:spcPts val="0"/>
              </a:spcAft>
            </a:pPr>
            <a:r>
              <a:rPr lang="en-US" sz="2000" dirty="0">
                <a:solidFill>
                  <a:schemeClr val="tx1">
                    <a:alpha val="60000"/>
                  </a:schemeClr>
                </a:solidFill>
              </a:rPr>
              <a:t>H</a:t>
            </a:r>
            <a:r>
              <a:rPr lang="vi-VN" sz="2000" dirty="0">
                <a:solidFill>
                  <a:schemeClr val="tx1">
                    <a:alpha val="60000"/>
                  </a:schemeClr>
                </a:solidFill>
              </a:rPr>
              <a:t>ạn chế</a:t>
            </a:r>
            <a:r>
              <a:rPr lang="en-US" sz="2000" dirty="0">
                <a:solidFill>
                  <a:schemeClr val="tx1">
                    <a:alpha val="60000"/>
                  </a:schemeClr>
                </a:solidFill>
              </a:rPr>
              <a:t>:</a:t>
            </a:r>
            <a:r>
              <a:rPr lang="vi-VN" sz="2000" dirty="0">
                <a:solidFill>
                  <a:schemeClr val="tx1">
                    <a:alpha val="60000"/>
                  </a:schemeClr>
                </a:solidFill>
              </a:rPr>
              <a:t> Các mô hình này hoạt động tốt khi hình ảnh đầu vào có các chi rõ ràng và có thể nhìn thấy. Mô hình cổ điển thiếu độ chính xác, tính tương quan và khả năng khái quát hóa</a:t>
            </a:r>
            <a:endParaRPr lang="en-US" sz="2000" dirty="0">
              <a:solidFill>
                <a:schemeClr val="tx1">
                  <a:alpha val="60000"/>
                </a:schemeClr>
              </a:solidFill>
            </a:endParaRPr>
          </a:p>
          <a:p>
            <a:br>
              <a:rPr lang="vi-VN" dirty="0"/>
            </a:br>
            <a:endParaRPr lang="en-US" dirty="0"/>
          </a:p>
        </p:txBody>
      </p:sp>
      <p:sp>
        <p:nvSpPr>
          <p:cNvPr id="4" name="Date Placeholder 13">
            <a:extLst>
              <a:ext uri="{FF2B5EF4-FFF2-40B4-BE49-F238E27FC236}">
                <a16:creationId xmlns:a16="http://schemas.microsoft.com/office/drawing/2014/main" id="{AED3D7BF-F008-B548-7073-B1BA26D1FE56}"/>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TextBox 4">
            <a:extLst>
              <a:ext uri="{FF2B5EF4-FFF2-40B4-BE49-F238E27FC236}">
                <a16:creationId xmlns:a16="http://schemas.microsoft.com/office/drawing/2014/main" id="{B3343CA1-2912-8449-4AD8-234D8F967DFE}"/>
              </a:ext>
            </a:extLst>
          </p:cNvPr>
          <p:cNvSpPr txBox="1"/>
          <p:nvPr/>
        </p:nvSpPr>
        <p:spPr>
          <a:xfrm>
            <a:off x="549538" y="1907449"/>
            <a:ext cx="11536070" cy="1015663"/>
          </a:xfrm>
          <a:prstGeom prst="rect">
            <a:avLst/>
          </a:prstGeom>
          <a:noFill/>
        </p:spPr>
        <p:txBody>
          <a:bodyPr wrap="square">
            <a:spAutoFit/>
          </a:bodyPr>
          <a:lstStyle/>
          <a:p>
            <a:r>
              <a:rPr lang="vi-VN" sz="2000" dirty="0">
                <a:solidFill>
                  <a:schemeClr val="tx1">
                    <a:alpha val="60000"/>
                  </a:schemeClr>
                </a:solidFill>
              </a:rPr>
              <a:t>Về bản chất, mục tiêu của PSF là thể hiện cơ thể con người dưới dạng một tập hợp các tọa độ cho từng bộ phận cơ thể trong một hình ảnh đầu vào nhất định. PSF sử dụng các biến hồi quy khớp phi tuyến tính, lý tưởng là một biến hồi quy rừng ngẫu nhiên hai lớp.</a:t>
            </a:r>
            <a:endParaRPr lang="en-US" sz="2000" dirty="0">
              <a:solidFill>
                <a:schemeClr val="tx1">
                  <a:alpha val="60000"/>
                </a:schemeClr>
              </a:solidFill>
            </a:endParaRPr>
          </a:p>
        </p:txBody>
      </p:sp>
    </p:spTree>
    <p:extLst>
      <p:ext uri="{BB962C8B-B14F-4D97-AF65-F5344CB8AC3E}">
        <p14:creationId xmlns:p14="http://schemas.microsoft.com/office/powerpoint/2010/main" val="3058861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Giải</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15</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err="1"/>
              <a:t>Truyền</a:t>
            </a:r>
            <a:r>
              <a:rPr lang="en-US" sz="2000" b="1"/>
              <a:t> thống</a:t>
            </a:r>
            <a:endParaRPr lang="en-US" sz="2000" b="1" dirty="0"/>
          </a:p>
          <a:p>
            <a:pPr marL="0" indent="0" algn="just">
              <a:lnSpc>
                <a:spcPct val="80000"/>
              </a:lnSpc>
            </a:pPr>
            <a:r>
              <a:rPr lang="en-US" sz="2000" b="1" dirty="0" err="1"/>
              <a:t>Nhận</a:t>
            </a:r>
            <a:r>
              <a:rPr lang="en-US" sz="2000" b="1" dirty="0"/>
              <a:t> </a:t>
            </a:r>
            <a:r>
              <a:rPr lang="en-US" sz="2000" b="1" dirty="0" err="1"/>
              <a:t>dạng</a:t>
            </a:r>
            <a:r>
              <a:rPr lang="en-US" sz="2000" b="1" dirty="0"/>
              <a:t> 2D</a:t>
            </a:r>
          </a:p>
          <a:p>
            <a:pPr marL="0" indent="0" algn="just">
              <a:lnSpc>
                <a:spcPct val="80000"/>
              </a:lnSpc>
            </a:pPr>
            <a:r>
              <a:rPr lang="en-US" sz="2000" b="1" dirty="0" err="1"/>
              <a:t>Nhận</a:t>
            </a:r>
            <a:r>
              <a:rPr lang="en-US" sz="2000" b="1" dirty="0"/>
              <a:t> </a:t>
            </a:r>
            <a:r>
              <a:rPr lang="en-US" sz="2000" b="1" dirty="0" err="1"/>
              <a:t>dạng</a:t>
            </a:r>
            <a:r>
              <a:rPr lang="en-US" sz="2000" b="1" dirty="0"/>
              <a:t> 3D</a:t>
            </a:r>
            <a:endParaRPr lang="vi-VN" sz="2000" b="1" dirty="0"/>
          </a:p>
          <a:p>
            <a:pPr marL="0" indent="0" algn="just" fontAlgn="base">
              <a:lnSpc>
                <a:spcPct val="80000"/>
              </a:lnSpc>
            </a:pPr>
            <a:r>
              <a:rPr lang="en-US" sz="2000" b="1"/>
              <a:t>Deep Learning</a:t>
            </a:r>
            <a:endParaRPr lang="vi-VN" sz="2000" b="1"/>
          </a:p>
        </p:txBody>
      </p:sp>
      <p:sp>
        <p:nvSpPr>
          <p:cNvPr id="6" name="Date Placeholder 13">
            <a:extLst>
              <a:ext uri="{FF2B5EF4-FFF2-40B4-BE49-F238E27FC236}">
                <a16:creationId xmlns:a16="http://schemas.microsoft.com/office/drawing/2014/main" id="{115C1D05-96F9-0127-6712-FC229EA1D1A2}"/>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2387994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1" end="1"/>
                                            </p:txEl>
                                          </p:spTgt>
                                        </p:tgtEl>
                                        <p:attrNameLst>
                                          <p:attrName>style.color</p:attrName>
                                        </p:attrNameLst>
                                      </p:cBhvr>
                                      <p:to>
                                        <a:schemeClr val="bg1"/>
                                      </p:to>
                                    </p:animClr>
                                    <p:animClr clrSpc="rgb" dir="cw">
                                      <p:cBhvr>
                                        <p:cTn id="7" dur="250" autoRev="1" fill="remove"/>
                                        <p:tgtEl>
                                          <p:spTgt spid="3">
                                            <p:txEl>
                                              <p:pRg st="1" end="1"/>
                                            </p:txEl>
                                          </p:spTgt>
                                        </p:tgtEl>
                                        <p:attrNameLst>
                                          <p:attrName>fillcolor</p:attrName>
                                        </p:attrNameLst>
                                      </p:cBhvr>
                                      <p:to>
                                        <a:schemeClr val="bg1"/>
                                      </p:to>
                                    </p:animClr>
                                    <p:set>
                                      <p:cBhvr>
                                        <p:cTn id="8" dur="250" autoRev="1" fill="remove"/>
                                        <p:tgtEl>
                                          <p:spTgt spid="3">
                                            <p:txEl>
                                              <p:pRg st="1" end="1"/>
                                            </p:txEl>
                                          </p:spTgt>
                                        </p:tgtEl>
                                        <p:attrNameLst>
                                          <p:attrName>fill.type</p:attrName>
                                        </p:attrNameLst>
                                      </p:cBhvr>
                                      <p:to>
                                        <p:strVal val="solid"/>
                                      </p:to>
                                    </p:set>
                                    <p:set>
                                      <p:cBhvr>
                                        <p:cTn id="9" dur="250" autoRev="1" fill="remove"/>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16</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12" name="TextBox 11">
            <a:extLst>
              <a:ext uri="{FF2B5EF4-FFF2-40B4-BE49-F238E27FC236}">
                <a16:creationId xmlns:a16="http://schemas.microsoft.com/office/drawing/2014/main" id="{174A68A2-DB4C-A98B-6740-2EE94A85F020}"/>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Top-down pose estimation</a:t>
            </a:r>
            <a:r>
              <a:rPr lang="vi-VN" sz="2800" dirty="0">
                <a:solidFill>
                  <a:schemeClr val="tx1">
                    <a:alpha val="60000"/>
                  </a:schemeClr>
                </a:solidFill>
              </a:rPr>
              <a:t> </a:t>
            </a:r>
            <a:endParaRPr lang="en-US" sz="2800" dirty="0">
              <a:solidFill>
                <a:schemeClr val="tx1">
                  <a:alpha val="60000"/>
                </a:schemeClr>
              </a:solidFill>
            </a:endParaRPr>
          </a:p>
        </p:txBody>
      </p:sp>
      <p:sp>
        <p:nvSpPr>
          <p:cNvPr id="4" name="Date Placeholder 13">
            <a:extLst>
              <a:ext uri="{FF2B5EF4-FFF2-40B4-BE49-F238E27FC236}">
                <a16:creationId xmlns:a16="http://schemas.microsoft.com/office/drawing/2014/main" id="{CE6379B1-83E7-5F71-EAD1-88126D2E50D5}"/>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6" name="TextBox 5">
            <a:extLst>
              <a:ext uri="{FF2B5EF4-FFF2-40B4-BE49-F238E27FC236}">
                <a16:creationId xmlns:a16="http://schemas.microsoft.com/office/drawing/2014/main" id="{0F4570AD-460D-0C4A-E7D2-2AFC8E97EB76}"/>
              </a:ext>
            </a:extLst>
          </p:cNvPr>
          <p:cNvSpPr txBox="1"/>
          <p:nvPr/>
        </p:nvSpPr>
        <p:spPr>
          <a:xfrm>
            <a:off x="549537" y="1975298"/>
            <a:ext cx="11090272" cy="954107"/>
          </a:xfrm>
          <a:prstGeom prst="rect">
            <a:avLst/>
          </a:prstGeom>
          <a:noFill/>
        </p:spPr>
        <p:txBody>
          <a:bodyPr wrap="square">
            <a:spAutoFit/>
          </a:bodyPr>
          <a:lstStyle/>
          <a:p>
            <a:r>
              <a:rPr lang="vi-VN" sz="2800" dirty="0">
                <a:solidFill>
                  <a:schemeClr val="tx1">
                    <a:alpha val="60000"/>
                  </a:schemeClr>
                </a:solidFill>
              </a:rPr>
              <a:t>Tìm kiếm người trước, sau đó ước tính vị trí của các bộ phận cơ thể và cuối cùng là tính toán tư thế cho từng người. </a:t>
            </a:r>
            <a:endParaRPr lang="en-US" sz="2800" dirty="0">
              <a:solidFill>
                <a:schemeClr val="tx1">
                  <a:alpha val="60000"/>
                </a:schemeClr>
              </a:solidFill>
            </a:endParaRPr>
          </a:p>
        </p:txBody>
      </p:sp>
    </p:spTree>
    <p:extLst>
      <p:ext uri="{BB962C8B-B14F-4D97-AF65-F5344CB8AC3E}">
        <p14:creationId xmlns:p14="http://schemas.microsoft.com/office/powerpoint/2010/main" val="144267040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17</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12" name="TextBox 11">
            <a:extLst>
              <a:ext uri="{FF2B5EF4-FFF2-40B4-BE49-F238E27FC236}">
                <a16:creationId xmlns:a16="http://schemas.microsoft.com/office/drawing/2014/main" id="{174A68A2-DB4C-A98B-6740-2EE94A85F020}"/>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Top-down </a:t>
            </a:r>
            <a:r>
              <a:rPr lang="en-US" sz="2800">
                <a:solidFill>
                  <a:schemeClr val="tx1">
                    <a:alpha val="60000"/>
                  </a:schemeClr>
                </a:solidFill>
              </a:rPr>
              <a:t>pose estimation</a:t>
            </a:r>
            <a:r>
              <a:rPr lang="vi-VN" sz="2800">
                <a:solidFill>
                  <a:schemeClr val="tx1">
                    <a:alpha val="60000"/>
                  </a:schemeClr>
                </a:solidFill>
              </a:rPr>
              <a:t> </a:t>
            </a:r>
            <a:endParaRPr lang="en-US" sz="2800" dirty="0">
              <a:solidFill>
                <a:schemeClr val="tx1">
                  <a:alpha val="60000"/>
                </a:schemeClr>
              </a:solidFill>
            </a:endParaRPr>
          </a:p>
        </p:txBody>
      </p:sp>
      <p:sp>
        <p:nvSpPr>
          <p:cNvPr id="19" name="TextBox 18">
            <a:extLst>
              <a:ext uri="{FF2B5EF4-FFF2-40B4-BE49-F238E27FC236}">
                <a16:creationId xmlns:a16="http://schemas.microsoft.com/office/drawing/2014/main" id="{68405034-77C7-70E2-C965-C06F1A039F63}"/>
              </a:ext>
            </a:extLst>
          </p:cNvPr>
          <p:cNvSpPr txBox="1"/>
          <p:nvPr/>
        </p:nvSpPr>
        <p:spPr>
          <a:xfrm>
            <a:off x="549537" y="1846201"/>
            <a:ext cx="11090273" cy="1323439"/>
          </a:xfrm>
          <a:prstGeom prst="rect">
            <a:avLst/>
          </a:prstGeom>
          <a:noFill/>
        </p:spPr>
        <p:txBody>
          <a:bodyPr wrap="square">
            <a:spAutoFit/>
          </a:bodyPr>
          <a:lstStyle/>
          <a:p>
            <a:pPr fontAlgn="base"/>
            <a:r>
              <a:rPr lang="en-US" sz="2000" dirty="0">
                <a:solidFill>
                  <a:schemeClr val="tx1">
                    <a:alpha val="60000"/>
                  </a:schemeClr>
                </a:solidFill>
              </a:rPr>
              <a:t>P</a:t>
            </a:r>
            <a:r>
              <a:rPr lang="vi-VN" sz="2000" dirty="0">
                <a:solidFill>
                  <a:schemeClr val="tx1">
                    <a:alpha val="60000"/>
                  </a:schemeClr>
                </a:solidFill>
              </a:rPr>
              <a:t>hân vùng người có trong khung ảnh trước sau đó áp dụng bộ Single Person Pose Estimation (SPPE) để xác định các keypoints có trong mỗi phân vùng. </a:t>
            </a:r>
            <a:endParaRPr lang="en-US" sz="2000" dirty="0">
              <a:solidFill>
                <a:schemeClr val="tx1">
                  <a:alpha val="60000"/>
                </a:schemeClr>
              </a:solidFill>
            </a:endParaRPr>
          </a:p>
          <a:p>
            <a:pPr rtl="0" fontAlgn="base">
              <a:spcBef>
                <a:spcPts val="0"/>
              </a:spcBef>
              <a:spcAft>
                <a:spcPts val="0"/>
              </a:spcAft>
            </a:pPr>
            <a:endParaRPr lang="en-US" sz="2000" dirty="0">
              <a:solidFill>
                <a:schemeClr val="tx1">
                  <a:alpha val="60000"/>
                </a:schemeClr>
              </a:solidFill>
            </a:endParaRPr>
          </a:p>
          <a:p>
            <a:pPr rtl="0" fontAlgn="base">
              <a:spcBef>
                <a:spcPts val="0"/>
              </a:spcBef>
              <a:spcAft>
                <a:spcPts val="0"/>
              </a:spcAft>
            </a:pPr>
            <a:r>
              <a:rPr lang="vi-VN" sz="2000" dirty="0">
                <a:solidFill>
                  <a:schemeClr val="tx1">
                    <a:alpha val="60000"/>
                  </a:schemeClr>
                </a:solidFill>
              </a:rPr>
              <a:t>Phương th</a:t>
            </a:r>
            <a:r>
              <a:rPr lang="en-US" sz="2000" dirty="0">
                <a:solidFill>
                  <a:schemeClr val="tx1">
                    <a:alpha val="60000"/>
                  </a:schemeClr>
                </a:solidFill>
              </a:rPr>
              <a:t>ứ</a:t>
            </a:r>
            <a:r>
              <a:rPr lang="vi-VN" sz="2000" dirty="0">
                <a:solidFill>
                  <a:schemeClr val="tx1">
                    <a:alpha val="60000"/>
                  </a:schemeClr>
                </a:solidFill>
              </a:rPr>
              <a:t>c hoạt động của</a:t>
            </a:r>
            <a:r>
              <a:rPr lang="en-US" sz="2000" dirty="0">
                <a:solidFill>
                  <a:schemeClr val="tx1">
                    <a:alpha val="60000"/>
                  </a:schemeClr>
                </a:solidFill>
              </a:rPr>
              <a:t> </a:t>
            </a:r>
            <a:r>
              <a:rPr lang="en-US" sz="2000" b="1" dirty="0" err="1">
                <a:solidFill>
                  <a:schemeClr val="tx1">
                    <a:alpha val="60000"/>
                  </a:schemeClr>
                </a:solidFill>
              </a:rPr>
              <a:t>AlphaPose</a:t>
            </a:r>
            <a:r>
              <a:rPr lang="vi-VN" sz="2000" b="1" dirty="0">
                <a:solidFill>
                  <a:schemeClr val="tx1">
                    <a:alpha val="60000"/>
                  </a:schemeClr>
                </a:solidFill>
              </a:rPr>
              <a:t> (RMPE)</a:t>
            </a:r>
            <a:r>
              <a:rPr lang="en-US" sz="2000" dirty="0">
                <a:solidFill>
                  <a:schemeClr val="tx1">
                    <a:alpha val="60000"/>
                  </a:schemeClr>
                </a:solidFill>
              </a:rPr>
              <a:t>:</a:t>
            </a:r>
            <a:endParaRPr lang="vi-VN" i="0" u="none" strike="noStrike" dirty="0">
              <a:solidFill>
                <a:srgbClr val="000000"/>
              </a:solidFill>
              <a:effectLst/>
              <a:latin typeface="Arial" panose="020B0604020202020204" pitchFamily="34" charset="0"/>
            </a:endParaRPr>
          </a:p>
        </p:txBody>
      </p:sp>
      <p:pic>
        <p:nvPicPr>
          <p:cNvPr id="20" name="Picture 4">
            <a:extLst>
              <a:ext uri="{FF2B5EF4-FFF2-40B4-BE49-F238E27FC236}">
                <a16:creationId xmlns:a16="http://schemas.microsoft.com/office/drawing/2014/main" id="{D9A656C8-CBE2-85F3-53BB-36C88B25615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9485"/>
          <a:stretch/>
        </p:blipFill>
        <p:spPr bwMode="auto">
          <a:xfrm>
            <a:off x="1603150" y="3347861"/>
            <a:ext cx="9372256" cy="2698376"/>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8852B825-C24B-03B3-1BC2-F09AC3CDAD75}"/>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14268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Top-down </a:t>
            </a:r>
            <a:r>
              <a:rPr lang="en-US" sz="2800">
                <a:solidFill>
                  <a:schemeClr val="tx1">
                    <a:alpha val="60000"/>
                  </a:schemeClr>
                </a:solidFill>
              </a:rPr>
              <a:t>pose estimation</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49537" y="1846201"/>
            <a:ext cx="11090273" cy="1323439"/>
          </a:xfrm>
          <a:prstGeom prst="rect">
            <a:avLst/>
          </a:prstGeom>
          <a:noFill/>
        </p:spPr>
        <p:txBody>
          <a:bodyPr wrap="square">
            <a:spAutoFit/>
          </a:bodyPr>
          <a:lstStyle/>
          <a:p>
            <a:pPr rtl="0" fontAlgn="base">
              <a:spcBef>
                <a:spcPts val="0"/>
              </a:spcBef>
              <a:spcAft>
                <a:spcPts val="0"/>
              </a:spcAft>
            </a:pPr>
            <a:r>
              <a:rPr lang="vi-VN" sz="2000" dirty="0" err="1">
                <a:solidFill>
                  <a:schemeClr val="tx1">
                    <a:alpha val="60000"/>
                  </a:schemeClr>
                </a:solidFill>
              </a:rPr>
              <a:t>Với</a:t>
            </a:r>
            <a:r>
              <a:rPr lang="vi-VN" sz="2000" dirty="0">
                <a:solidFill>
                  <a:schemeClr val="tx1">
                    <a:alpha val="60000"/>
                  </a:schemeClr>
                </a:solidFill>
              </a:rPr>
              <a:t> </a:t>
            </a:r>
            <a:r>
              <a:rPr lang="vi-VN" sz="2000" dirty="0" err="1">
                <a:solidFill>
                  <a:schemeClr val="tx1">
                    <a:alpha val="60000"/>
                  </a:schemeClr>
                </a:solidFill>
              </a:rPr>
              <a:t>mỗi</a:t>
            </a:r>
            <a:r>
              <a:rPr lang="vi-VN" sz="2000" dirty="0">
                <a:solidFill>
                  <a:schemeClr val="tx1">
                    <a:alpha val="60000"/>
                  </a:schemeClr>
                </a:solidFill>
              </a:rPr>
              <a:t> </a:t>
            </a:r>
            <a:r>
              <a:rPr lang="vi-VN" sz="2000">
                <a:solidFill>
                  <a:schemeClr val="tx1">
                    <a:alpha val="60000"/>
                  </a:schemeClr>
                </a:solidFill>
              </a:rPr>
              <a:t>phân vùng</a:t>
            </a:r>
            <a:r>
              <a:rPr lang="en-US" sz="2000">
                <a:solidFill>
                  <a:schemeClr val="tx1">
                    <a:alpha val="60000"/>
                  </a:schemeClr>
                </a:solidFill>
              </a:rPr>
              <a:t>,</a:t>
            </a:r>
            <a:r>
              <a:rPr lang="vi-VN" sz="2000">
                <a:solidFill>
                  <a:schemeClr val="tx1">
                    <a:alpha val="60000"/>
                  </a:schemeClr>
                </a:solidFill>
              </a:rPr>
              <a:t> </a:t>
            </a:r>
            <a:r>
              <a:rPr lang="vi-VN" sz="2000" dirty="0">
                <a:solidFill>
                  <a:schemeClr val="tx1">
                    <a:alpha val="60000"/>
                  </a:schemeClr>
                </a:solidFill>
              </a:rPr>
              <a:t>mô </a:t>
            </a:r>
            <a:r>
              <a:rPr lang="vi-VN" sz="2000" dirty="0" err="1">
                <a:solidFill>
                  <a:schemeClr val="tx1">
                    <a:alpha val="60000"/>
                  </a:schemeClr>
                </a:solidFill>
              </a:rPr>
              <a:t>hình</a:t>
            </a:r>
            <a:r>
              <a:rPr lang="vi-VN" sz="2000" dirty="0">
                <a:solidFill>
                  <a:schemeClr val="tx1">
                    <a:alpha val="60000"/>
                  </a:schemeClr>
                </a:solidFill>
              </a:rPr>
              <a:t> </a:t>
            </a:r>
            <a:r>
              <a:rPr lang="vi-VN" sz="2000" dirty="0" err="1">
                <a:solidFill>
                  <a:schemeClr val="tx1">
                    <a:alpha val="60000"/>
                  </a:schemeClr>
                </a:solidFill>
              </a:rPr>
              <a:t>sẽ</a:t>
            </a:r>
            <a:r>
              <a:rPr lang="vi-VN" sz="2000" dirty="0">
                <a:solidFill>
                  <a:schemeClr val="tx1">
                    <a:alpha val="60000"/>
                  </a:schemeClr>
                </a:solidFill>
              </a:rPr>
              <a:t> </a:t>
            </a:r>
            <a:r>
              <a:rPr lang="vi-VN" sz="2000" dirty="0" err="1">
                <a:solidFill>
                  <a:schemeClr val="tx1">
                    <a:alpha val="60000"/>
                  </a:schemeClr>
                </a:solidFill>
              </a:rPr>
              <a:t>dự</a:t>
            </a:r>
            <a:r>
              <a:rPr lang="vi-VN" sz="2000" dirty="0">
                <a:solidFill>
                  <a:schemeClr val="tx1">
                    <a:alpha val="60000"/>
                  </a:schemeClr>
                </a:solidFill>
              </a:rPr>
              <a:t> </a:t>
            </a:r>
            <a:r>
              <a:rPr lang="vi-VN" sz="2000" dirty="0" err="1">
                <a:solidFill>
                  <a:schemeClr val="tx1">
                    <a:alpha val="60000"/>
                  </a:schemeClr>
                </a:solidFill>
              </a:rPr>
              <a:t>đoán</a:t>
            </a:r>
            <a:r>
              <a:rPr lang="vi-VN" sz="2000" dirty="0">
                <a:solidFill>
                  <a:schemeClr val="tx1">
                    <a:alpha val="60000"/>
                  </a:schemeClr>
                </a:solidFill>
              </a:rPr>
              <a:t> </a:t>
            </a:r>
            <a:r>
              <a:rPr lang="vi-VN" sz="2000" dirty="0" err="1">
                <a:solidFill>
                  <a:schemeClr val="tx1">
                    <a:alpha val="60000"/>
                  </a:schemeClr>
                </a:solidFill>
              </a:rPr>
              <a:t>nhiều</a:t>
            </a:r>
            <a:r>
              <a:rPr lang="vi-VN" sz="2000" dirty="0">
                <a:solidFill>
                  <a:schemeClr val="tx1">
                    <a:alpha val="60000"/>
                  </a:schemeClr>
                </a:solidFill>
              </a:rPr>
              <a:t> </a:t>
            </a:r>
            <a:r>
              <a:rPr lang="vi-VN" sz="2000" dirty="0" err="1">
                <a:solidFill>
                  <a:schemeClr val="tx1">
                    <a:alpha val="60000"/>
                  </a:schemeClr>
                </a:solidFill>
              </a:rPr>
              <a:t>skeleton</a:t>
            </a:r>
            <a:r>
              <a:rPr lang="vi-VN" sz="2000" dirty="0">
                <a:solidFill>
                  <a:schemeClr val="tx1">
                    <a:alpha val="60000"/>
                  </a:schemeClr>
                </a:solidFill>
              </a:rPr>
              <a:t> </a:t>
            </a:r>
            <a:r>
              <a:rPr lang="vi-VN" sz="2000" dirty="0" err="1">
                <a:solidFill>
                  <a:schemeClr val="tx1">
                    <a:alpha val="60000"/>
                  </a:schemeClr>
                </a:solidFill>
              </a:rPr>
              <a:t>và</a:t>
            </a:r>
            <a:r>
              <a:rPr lang="vi-VN" sz="2000" dirty="0">
                <a:solidFill>
                  <a:schemeClr val="tx1">
                    <a:alpha val="60000"/>
                  </a:schemeClr>
                </a:solidFill>
              </a:rPr>
              <a:t> sau </a:t>
            </a:r>
            <a:r>
              <a:rPr lang="vi-VN" sz="2000" dirty="0" err="1">
                <a:solidFill>
                  <a:schemeClr val="tx1">
                    <a:alpha val="60000"/>
                  </a:schemeClr>
                </a:solidFill>
              </a:rPr>
              <a:t>đó</a:t>
            </a:r>
            <a:r>
              <a:rPr lang="vi-VN" sz="2000" dirty="0">
                <a:solidFill>
                  <a:schemeClr val="tx1">
                    <a:alpha val="60000"/>
                  </a:schemeClr>
                </a:solidFill>
              </a:rPr>
              <a:t> </a:t>
            </a:r>
            <a:r>
              <a:rPr lang="vi-VN" sz="2000" dirty="0" err="1">
                <a:solidFill>
                  <a:schemeClr val="tx1">
                    <a:alpha val="60000"/>
                  </a:schemeClr>
                </a:solidFill>
              </a:rPr>
              <a:t>sử</a:t>
            </a:r>
            <a:r>
              <a:rPr lang="vi-VN" sz="2000" dirty="0">
                <a:solidFill>
                  <a:schemeClr val="tx1">
                    <a:alpha val="60000"/>
                  </a:schemeClr>
                </a:solidFill>
              </a:rPr>
              <a:t> </a:t>
            </a:r>
            <a:r>
              <a:rPr lang="vi-VN" sz="2000" dirty="0" err="1">
                <a:solidFill>
                  <a:schemeClr val="tx1">
                    <a:alpha val="60000"/>
                  </a:schemeClr>
                </a:solidFill>
              </a:rPr>
              <a:t>dụng</a:t>
            </a:r>
            <a:r>
              <a:rPr lang="vi-VN" sz="2000" dirty="0">
                <a:solidFill>
                  <a:schemeClr val="tx1">
                    <a:alpha val="60000"/>
                  </a:schemeClr>
                </a:solidFill>
              </a:rPr>
              <a:t> </a:t>
            </a:r>
            <a:r>
              <a:rPr lang="vi-VN" sz="2000" dirty="0" err="1">
                <a:solidFill>
                  <a:schemeClr val="tx1">
                    <a:alpha val="60000"/>
                  </a:schemeClr>
                </a:solidFill>
              </a:rPr>
              <a:t>thuật</a:t>
            </a:r>
            <a:r>
              <a:rPr lang="vi-VN" sz="2000" dirty="0">
                <a:solidFill>
                  <a:schemeClr val="tx1">
                    <a:alpha val="60000"/>
                  </a:schemeClr>
                </a:solidFill>
              </a:rPr>
              <a:t> </a:t>
            </a:r>
            <a:r>
              <a:rPr lang="vi-VN" sz="2000" err="1">
                <a:solidFill>
                  <a:schemeClr val="tx1">
                    <a:alpha val="60000"/>
                  </a:schemeClr>
                </a:solidFill>
              </a:rPr>
              <a:t>toán</a:t>
            </a:r>
            <a:r>
              <a:rPr lang="vi-VN" sz="2000">
                <a:solidFill>
                  <a:schemeClr val="tx1">
                    <a:alpha val="60000"/>
                  </a:schemeClr>
                </a:solidFill>
              </a:rPr>
              <a:t> non</a:t>
            </a:r>
            <a:r>
              <a:rPr lang="en-US" sz="2000">
                <a:solidFill>
                  <a:schemeClr val="tx1">
                    <a:alpha val="60000"/>
                  </a:schemeClr>
                </a:solidFill>
              </a:rPr>
              <a:t>-</a:t>
            </a:r>
            <a:r>
              <a:rPr lang="vi-VN" sz="2000">
                <a:solidFill>
                  <a:schemeClr val="tx1">
                    <a:alpha val="60000"/>
                  </a:schemeClr>
                </a:solidFill>
              </a:rPr>
              <a:t>maximum </a:t>
            </a:r>
            <a:r>
              <a:rPr lang="vi-VN" sz="2000" dirty="0" err="1">
                <a:solidFill>
                  <a:schemeClr val="tx1">
                    <a:alpha val="60000"/>
                  </a:schemeClr>
                </a:solidFill>
              </a:rPr>
              <a:t>suppression</a:t>
            </a:r>
            <a:r>
              <a:rPr lang="vi-VN" sz="2000" dirty="0">
                <a:solidFill>
                  <a:schemeClr val="tx1">
                    <a:alpha val="60000"/>
                  </a:schemeClr>
                </a:solidFill>
              </a:rPr>
              <a:t> (</a:t>
            </a:r>
            <a:r>
              <a:rPr lang="vi-VN" sz="2000" dirty="0" err="1">
                <a:solidFill>
                  <a:schemeClr val="tx1">
                    <a:alpha val="60000"/>
                  </a:schemeClr>
                </a:solidFill>
              </a:rPr>
              <a:t>Pose</a:t>
            </a:r>
            <a:r>
              <a:rPr lang="vi-VN" sz="2000" dirty="0">
                <a:solidFill>
                  <a:schemeClr val="tx1">
                    <a:alpha val="60000"/>
                  </a:schemeClr>
                </a:solidFill>
              </a:rPr>
              <a:t> NMS) </a:t>
            </a:r>
            <a:r>
              <a:rPr lang="vi-VN" sz="2000" dirty="0" err="1">
                <a:solidFill>
                  <a:schemeClr val="tx1">
                    <a:alpha val="60000"/>
                  </a:schemeClr>
                </a:solidFill>
              </a:rPr>
              <a:t>để</a:t>
            </a:r>
            <a:r>
              <a:rPr lang="vi-VN" sz="2000" dirty="0">
                <a:solidFill>
                  <a:schemeClr val="tx1">
                    <a:alpha val="60000"/>
                  </a:schemeClr>
                </a:solidFill>
              </a:rPr>
              <a:t> </a:t>
            </a:r>
            <a:r>
              <a:rPr lang="vi-VN" sz="2000" dirty="0" err="1">
                <a:solidFill>
                  <a:schemeClr val="tx1">
                    <a:alpha val="60000"/>
                  </a:schemeClr>
                </a:solidFill>
              </a:rPr>
              <a:t>chọn</a:t>
            </a:r>
            <a:r>
              <a:rPr lang="vi-VN" sz="2000" dirty="0">
                <a:solidFill>
                  <a:schemeClr val="tx1">
                    <a:alpha val="60000"/>
                  </a:schemeClr>
                </a:solidFill>
              </a:rPr>
              <a:t> ra </a:t>
            </a:r>
            <a:r>
              <a:rPr lang="vi-VN" sz="2000" dirty="0" err="1">
                <a:solidFill>
                  <a:schemeClr val="tx1">
                    <a:alpha val="60000"/>
                  </a:schemeClr>
                </a:solidFill>
              </a:rPr>
              <a:t>skeleton</a:t>
            </a:r>
            <a:r>
              <a:rPr lang="vi-VN" sz="2000" dirty="0">
                <a:solidFill>
                  <a:schemeClr val="tx1">
                    <a:alpha val="60000"/>
                  </a:schemeClr>
                </a:solidFill>
              </a:rPr>
              <a:t> </a:t>
            </a:r>
            <a:r>
              <a:rPr lang="vi-VN" sz="2000" dirty="0" err="1">
                <a:solidFill>
                  <a:schemeClr val="tx1">
                    <a:alpha val="60000"/>
                  </a:schemeClr>
                </a:solidFill>
              </a:rPr>
              <a:t>có</a:t>
            </a:r>
            <a:r>
              <a:rPr lang="vi-VN" sz="2000" dirty="0">
                <a:solidFill>
                  <a:schemeClr val="tx1">
                    <a:alpha val="60000"/>
                  </a:schemeClr>
                </a:solidFill>
              </a:rPr>
              <a:t> </a:t>
            </a:r>
            <a:r>
              <a:rPr lang="vi-VN" sz="2000" dirty="0" err="1">
                <a:solidFill>
                  <a:schemeClr val="tx1">
                    <a:alpha val="60000"/>
                  </a:schemeClr>
                </a:solidFill>
              </a:rPr>
              <a:t>độ</a:t>
            </a:r>
            <a:r>
              <a:rPr lang="vi-VN" sz="2000" dirty="0">
                <a:solidFill>
                  <a:schemeClr val="tx1">
                    <a:alpha val="60000"/>
                  </a:schemeClr>
                </a:solidFill>
              </a:rPr>
              <a:t> </a:t>
            </a:r>
            <a:r>
              <a:rPr lang="vi-VN" sz="2000" dirty="0" err="1">
                <a:solidFill>
                  <a:schemeClr val="tx1">
                    <a:alpha val="60000"/>
                  </a:schemeClr>
                </a:solidFill>
              </a:rPr>
              <a:t>chính</a:t>
            </a:r>
            <a:r>
              <a:rPr lang="vi-VN" sz="2000" dirty="0">
                <a:solidFill>
                  <a:schemeClr val="tx1">
                    <a:alpha val="60000"/>
                  </a:schemeClr>
                </a:solidFill>
              </a:rPr>
              <a:t> </a:t>
            </a:r>
            <a:r>
              <a:rPr lang="vi-VN" sz="2000" dirty="0" err="1">
                <a:solidFill>
                  <a:schemeClr val="tx1">
                    <a:alpha val="60000"/>
                  </a:schemeClr>
                </a:solidFill>
              </a:rPr>
              <a:t>xác</a:t>
            </a:r>
            <a:r>
              <a:rPr lang="vi-VN" sz="2000" dirty="0">
                <a:solidFill>
                  <a:schemeClr val="tx1">
                    <a:alpha val="60000"/>
                  </a:schemeClr>
                </a:solidFill>
              </a:rPr>
              <a:t> cao </a:t>
            </a:r>
            <a:r>
              <a:rPr lang="vi-VN" sz="2000" dirty="0" err="1">
                <a:solidFill>
                  <a:schemeClr val="tx1">
                    <a:alpha val="60000"/>
                  </a:schemeClr>
                </a:solidFill>
              </a:rPr>
              <a:t>nhất</a:t>
            </a:r>
            <a:r>
              <a:rPr lang="vi-VN" sz="2000" dirty="0">
                <a:solidFill>
                  <a:schemeClr val="tx1">
                    <a:alpha val="60000"/>
                  </a:schemeClr>
                </a:solidFill>
              </a:rPr>
              <a:t>. </a:t>
            </a:r>
            <a:endParaRPr lang="en-US" sz="2000" dirty="0">
              <a:solidFill>
                <a:schemeClr val="tx1">
                  <a:alpha val="60000"/>
                </a:schemeClr>
              </a:solidFill>
            </a:endParaRPr>
          </a:p>
          <a:p>
            <a:pPr rtl="0" fontAlgn="base">
              <a:spcBef>
                <a:spcPts val="0"/>
              </a:spcBef>
              <a:spcAft>
                <a:spcPts val="0"/>
              </a:spcAft>
            </a:pPr>
            <a:endParaRPr lang="en-US" sz="2000" dirty="0">
              <a:solidFill>
                <a:schemeClr val="tx1">
                  <a:alpha val="60000"/>
                </a:schemeClr>
              </a:solidFill>
            </a:endParaRPr>
          </a:p>
          <a:p>
            <a:pPr rtl="0" fontAlgn="base">
              <a:spcBef>
                <a:spcPts val="0"/>
              </a:spcBef>
              <a:spcAft>
                <a:spcPts val="0"/>
              </a:spcAft>
            </a:pPr>
            <a:r>
              <a:rPr lang="en-US" sz="2000">
                <a:solidFill>
                  <a:schemeClr val="tx1">
                    <a:alpha val="60000"/>
                  </a:schemeClr>
                </a:solidFill>
              </a:rPr>
              <a:t>C</a:t>
            </a:r>
            <a:r>
              <a:rPr lang="vi-VN" sz="2000">
                <a:solidFill>
                  <a:schemeClr val="tx1">
                    <a:alpha val="60000"/>
                  </a:schemeClr>
                </a:solidFill>
              </a:rPr>
              <a:t>ó </a:t>
            </a:r>
            <a:r>
              <a:rPr lang="vi-VN" sz="2000" dirty="0" err="1">
                <a:solidFill>
                  <a:schemeClr val="tx1">
                    <a:alpha val="60000"/>
                  </a:schemeClr>
                </a:solidFill>
              </a:rPr>
              <a:t>độ</a:t>
            </a:r>
            <a:r>
              <a:rPr lang="vi-VN" sz="2000" dirty="0">
                <a:solidFill>
                  <a:schemeClr val="tx1">
                    <a:alpha val="60000"/>
                  </a:schemeClr>
                </a:solidFill>
              </a:rPr>
              <a:t> </a:t>
            </a:r>
            <a:r>
              <a:rPr lang="vi-VN" sz="2000" dirty="0" err="1">
                <a:solidFill>
                  <a:schemeClr val="tx1">
                    <a:alpha val="60000"/>
                  </a:schemeClr>
                </a:solidFill>
              </a:rPr>
              <a:t>chính</a:t>
            </a:r>
            <a:r>
              <a:rPr lang="vi-VN" sz="2000" dirty="0">
                <a:solidFill>
                  <a:schemeClr val="tx1">
                    <a:alpha val="60000"/>
                  </a:schemeClr>
                </a:solidFill>
              </a:rPr>
              <a:t> </a:t>
            </a:r>
            <a:r>
              <a:rPr lang="vi-VN" sz="2000" dirty="0" err="1">
                <a:solidFill>
                  <a:schemeClr val="tx1">
                    <a:alpha val="60000"/>
                  </a:schemeClr>
                </a:solidFill>
              </a:rPr>
              <a:t>xác</a:t>
            </a:r>
            <a:r>
              <a:rPr lang="vi-VN" sz="2000" dirty="0">
                <a:solidFill>
                  <a:schemeClr val="tx1">
                    <a:alpha val="60000"/>
                  </a:schemeClr>
                </a:solidFill>
              </a:rPr>
              <a:t> </a:t>
            </a:r>
            <a:r>
              <a:rPr lang="vi-VN" sz="2000" dirty="0" err="1">
                <a:solidFill>
                  <a:schemeClr val="tx1">
                    <a:alpha val="60000"/>
                  </a:schemeClr>
                </a:solidFill>
              </a:rPr>
              <a:t>và</a:t>
            </a:r>
            <a:r>
              <a:rPr lang="vi-VN" sz="2000" dirty="0">
                <a:solidFill>
                  <a:schemeClr val="tx1">
                    <a:alpha val="60000"/>
                  </a:schemeClr>
                </a:solidFill>
              </a:rPr>
              <a:t> </a:t>
            </a:r>
            <a:r>
              <a:rPr lang="vi-VN" sz="2000" dirty="0" err="1">
                <a:solidFill>
                  <a:schemeClr val="tx1">
                    <a:alpha val="60000"/>
                  </a:schemeClr>
                </a:solidFill>
              </a:rPr>
              <a:t>thời</a:t>
            </a:r>
            <a:r>
              <a:rPr lang="vi-VN" sz="2000" dirty="0">
                <a:solidFill>
                  <a:schemeClr val="tx1">
                    <a:alpha val="60000"/>
                  </a:schemeClr>
                </a:solidFill>
              </a:rPr>
              <a:t> gian </a:t>
            </a:r>
            <a:r>
              <a:rPr lang="vi-VN" sz="2000" dirty="0" err="1">
                <a:solidFill>
                  <a:schemeClr val="tx1">
                    <a:alpha val="60000"/>
                  </a:schemeClr>
                </a:solidFill>
              </a:rPr>
              <a:t>xử</a:t>
            </a:r>
            <a:r>
              <a:rPr lang="vi-VN" sz="2000" dirty="0">
                <a:solidFill>
                  <a:schemeClr val="tx1">
                    <a:alpha val="60000"/>
                  </a:schemeClr>
                </a:solidFill>
              </a:rPr>
              <a:t> </a:t>
            </a:r>
            <a:r>
              <a:rPr lang="vi-VN" sz="2000" dirty="0" err="1">
                <a:solidFill>
                  <a:schemeClr val="tx1">
                    <a:alpha val="60000"/>
                  </a:schemeClr>
                </a:solidFill>
              </a:rPr>
              <a:t>lý</a:t>
            </a:r>
            <a:r>
              <a:rPr lang="vi-VN" sz="2000" dirty="0">
                <a:solidFill>
                  <a:schemeClr val="tx1">
                    <a:alpha val="60000"/>
                  </a:schemeClr>
                </a:solidFill>
              </a:rPr>
              <a:t> </a:t>
            </a:r>
            <a:r>
              <a:rPr lang="vi-VN" sz="2000" dirty="0" err="1">
                <a:solidFill>
                  <a:schemeClr val="tx1">
                    <a:alpha val="60000"/>
                  </a:schemeClr>
                </a:solidFill>
              </a:rPr>
              <a:t>phụ</a:t>
            </a:r>
            <a:r>
              <a:rPr lang="vi-VN" sz="2000" dirty="0">
                <a:solidFill>
                  <a:schemeClr val="tx1">
                    <a:alpha val="60000"/>
                  </a:schemeClr>
                </a:solidFill>
              </a:rPr>
              <a:t> </a:t>
            </a:r>
            <a:r>
              <a:rPr lang="vi-VN" sz="2000" dirty="0" err="1">
                <a:solidFill>
                  <a:schemeClr val="tx1">
                    <a:alpha val="60000"/>
                  </a:schemeClr>
                </a:solidFill>
              </a:rPr>
              <a:t>thuộc</a:t>
            </a:r>
            <a:r>
              <a:rPr lang="vi-VN" sz="2000" dirty="0">
                <a:solidFill>
                  <a:schemeClr val="tx1">
                    <a:alpha val="60000"/>
                  </a:schemeClr>
                </a:solidFill>
              </a:rPr>
              <a:t> </a:t>
            </a:r>
            <a:r>
              <a:rPr lang="vi-VN" sz="2000" dirty="0" err="1">
                <a:solidFill>
                  <a:schemeClr val="tx1">
                    <a:alpha val="60000"/>
                  </a:schemeClr>
                </a:solidFill>
              </a:rPr>
              <a:t>vào</a:t>
            </a:r>
            <a:r>
              <a:rPr lang="vi-VN" sz="2000" dirty="0">
                <a:solidFill>
                  <a:schemeClr val="tx1">
                    <a:alpha val="60000"/>
                  </a:schemeClr>
                </a:solidFill>
              </a:rPr>
              <a:t> mô </a:t>
            </a:r>
            <a:r>
              <a:rPr lang="vi-VN" sz="2000" dirty="0" err="1">
                <a:solidFill>
                  <a:schemeClr val="tx1">
                    <a:alpha val="60000"/>
                  </a:schemeClr>
                </a:solidFill>
              </a:rPr>
              <a:t>hình</a:t>
            </a:r>
            <a:r>
              <a:rPr lang="vi-VN" sz="2000" dirty="0">
                <a:solidFill>
                  <a:schemeClr val="tx1">
                    <a:alpha val="60000"/>
                  </a:schemeClr>
                </a:solidFill>
              </a:rPr>
              <a:t> </a:t>
            </a:r>
            <a:r>
              <a:rPr lang="vi-VN" sz="2000" dirty="0" err="1">
                <a:solidFill>
                  <a:schemeClr val="tx1">
                    <a:alpha val="60000"/>
                  </a:schemeClr>
                </a:solidFill>
              </a:rPr>
              <a:t>nhận</a:t>
            </a:r>
            <a:r>
              <a:rPr lang="vi-VN" sz="2000" dirty="0">
                <a:solidFill>
                  <a:schemeClr val="tx1">
                    <a:alpha val="60000"/>
                  </a:schemeClr>
                </a:solidFill>
              </a:rPr>
              <a:t> </a:t>
            </a:r>
            <a:r>
              <a:rPr lang="vi-VN" sz="2000" err="1">
                <a:solidFill>
                  <a:schemeClr val="tx1">
                    <a:alpha val="60000"/>
                  </a:schemeClr>
                </a:solidFill>
              </a:rPr>
              <a:t>dạng</a:t>
            </a:r>
            <a:r>
              <a:rPr lang="vi-VN" sz="2000">
                <a:solidFill>
                  <a:schemeClr val="tx1">
                    <a:alpha val="60000"/>
                  </a:schemeClr>
                </a:solidFill>
              </a:rPr>
              <a:t> người.</a:t>
            </a:r>
            <a:endParaRPr lang="vi-VN" sz="2000" dirty="0">
              <a:solidFill>
                <a:schemeClr val="tx1">
                  <a:alpha val="60000"/>
                </a:schemeClr>
              </a:solidFill>
            </a:endParaRPr>
          </a:p>
        </p:txBody>
      </p:sp>
      <p:sp>
        <p:nvSpPr>
          <p:cNvPr id="4" name="Date Placeholder 13">
            <a:extLst>
              <a:ext uri="{FF2B5EF4-FFF2-40B4-BE49-F238E27FC236}">
                <a16:creationId xmlns:a16="http://schemas.microsoft.com/office/drawing/2014/main" id="{274402F7-3A1A-9060-3D79-608C73984751}"/>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438616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19</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Bottom-up </a:t>
            </a:r>
            <a:r>
              <a:rPr lang="en-US" sz="2800">
                <a:solidFill>
                  <a:schemeClr val="tx1">
                    <a:alpha val="60000"/>
                  </a:schemeClr>
                </a:solidFill>
              </a:rPr>
              <a:t>pose estimation</a:t>
            </a:r>
            <a:r>
              <a:rPr lang="vi-VN" sz="2800">
                <a:solidFill>
                  <a:schemeClr val="tx1">
                    <a:alpha val="60000"/>
                  </a:schemeClr>
                </a:solidFill>
              </a:rPr>
              <a:t> </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49537" y="1846201"/>
            <a:ext cx="11090273" cy="400110"/>
          </a:xfrm>
          <a:prstGeom prst="rect">
            <a:avLst/>
          </a:prstGeom>
          <a:noFill/>
        </p:spPr>
        <p:txBody>
          <a:bodyPr wrap="square">
            <a:spAutoFit/>
          </a:bodyPr>
          <a:lstStyle/>
          <a:p>
            <a:pPr rtl="0" fontAlgn="base">
              <a:spcBef>
                <a:spcPts val="0"/>
              </a:spcBef>
              <a:spcAft>
                <a:spcPts val="0"/>
              </a:spcAft>
            </a:pPr>
            <a:endParaRPr lang="vi-VN" sz="2000" dirty="0">
              <a:solidFill>
                <a:schemeClr val="tx1">
                  <a:alpha val="60000"/>
                </a:schemeClr>
              </a:solidFill>
            </a:endParaRPr>
          </a:p>
        </p:txBody>
      </p:sp>
      <p:sp>
        <p:nvSpPr>
          <p:cNvPr id="4" name="Date Placeholder 13">
            <a:extLst>
              <a:ext uri="{FF2B5EF4-FFF2-40B4-BE49-F238E27FC236}">
                <a16:creationId xmlns:a16="http://schemas.microsoft.com/office/drawing/2014/main" id="{78F0AA82-3D61-E8F9-9A08-F3836DC0ECB5}"/>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7" name="TextBox 6">
            <a:extLst>
              <a:ext uri="{FF2B5EF4-FFF2-40B4-BE49-F238E27FC236}">
                <a16:creationId xmlns:a16="http://schemas.microsoft.com/office/drawing/2014/main" id="{FE9BEA84-D01D-F178-97C7-4C66FE11850E}"/>
              </a:ext>
            </a:extLst>
          </p:cNvPr>
          <p:cNvSpPr txBox="1"/>
          <p:nvPr/>
        </p:nvSpPr>
        <p:spPr>
          <a:xfrm>
            <a:off x="549537" y="1846201"/>
            <a:ext cx="10224855" cy="1015663"/>
          </a:xfrm>
          <a:prstGeom prst="rect">
            <a:avLst/>
          </a:prstGeom>
          <a:noFill/>
        </p:spPr>
        <p:txBody>
          <a:bodyPr wrap="square">
            <a:spAutoFit/>
          </a:bodyPr>
          <a:lstStyle/>
          <a:p>
            <a:pPr rtl="0" fontAlgn="base">
              <a:spcBef>
                <a:spcPts val="0"/>
              </a:spcBef>
              <a:spcAft>
                <a:spcPts val="0"/>
              </a:spcAft>
            </a:pPr>
            <a:r>
              <a:rPr lang="vi-VN" sz="2000" dirty="0">
                <a:solidFill>
                  <a:schemeClr val="tx1">
                    <a:alpha val="60000"/>
                  </a:schemeClr>
                </a:solidFill>
              </a:rPr>
              <a:t>Phát hiện tất cả các keypoints của mọi người trong ảnh, sau đó mới phân chia mỗi keypoint về từng người cụ thể. </a:t>
            </a:r>
            <a:endParaRPr lang="en-US" sz="2000" dirty="0">
              <a:solidFill>
                <a:schemeClr val="tx1">
                  <a:alpha val="60000"/>
                </a:schemeClr>
              </a:solidFill>
            </a:endParaRPr>
          </a:p>
          <a:p>
            <a:pPr rtl="0" fontAlgn="base">
              <a:spcBef>
                <a:spcPts val="0"/>
              </a:spcBef>
              <a:spcAft>
                <a:spcPts val="0"/>
              </a:spcAft>
            </a:pPr>
            <a:endParaRPr lang="en-US" sz="2000" dirty="0">
              <a:solidFill>
                <a:schemeClr val="tx1">
                  <a:alpha val="60000"/>
                </a:schemeClr>
              </a:solidFill>
            </a:endParaRPr>
          </a:p>
        </p:txBody>
      </p:sp>
    </p:spTree>
    <p:extLst>
      <p:ext uri="{BB962C8B-B14F-4D97-AF65-F5344CB8AC3E}">
        <p14:creationId xmlns:p14="http://schemas.microsoft.com/office/powerpoint/2010/main" val="3207758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430940" y="131371"/>
            <a:ext cx="4223939" cy="1997855"/>
          </a:xfrm>
        </p:spPr>
        <p:txBody>
          <a:bodyPr/>
          <a:lstStyle/>
          <a:p>
            <a:r>
              <a:rPr lang="en-US" dirty="0" err="1">
                <a:latin typeface="Bahnschrift" panose="020B0502040204020203" pitchFamily="34" charset="0"/>
              </a:rPr>
              <a:t>Thành</a:t>
            </a:r>
            <a:r>
              <a:rPr lang="en-US" dirty="0">
                <a:latin typeface="Bahnschrift" panose="020B0502040204020203" pitchFamily="34" charset="0"/>
              </a:rPr>
              <a:t> </a:t>
            </a:r>
            <a:r>
              <a:rPr lang="en-US" dirty="0" err="1">
                <a:latin typeface="Bahnschrift" panose="020B0502040204020203" pitchFamily="34" charset="0"/>
              </a:rPr>
              <a:t>viên</a:t>
            </a:r>
            <a:br>
              <a:rPr lang="vi-VN" dirty="0">
                <a:latin typeface="Bahnschrift" panose="020B0502040204020203" pitchFamily="34" charset="0"/>
              </a:rPr>
            </a:br>
            <a:r>
              <a:rPr lang="vi-VN" dirty="0">
                <a:latin typeface="Bahnschrift" panose="020B0502040204020203" pitchFamily="34" charset="0"/>
              </a:rPr>
              <a:t>“Chiến thần”</a:t>
            </a:r>
            <a:endParaRPr lang="en-US" dirty="0">
              <a:latin typeface="Bahnschrift" panose="020B0502040204020203" pitchFamily="34" charset="0"/>
            </a:endParaRP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860168"/>
            <a:ext cx="4447562" cy="3647044"/>
          </a:xfrm>
        </p:spPr>
        <p:txBody>
          <a:bodyPr/>
          <a:lstStyle/>
          <a:p>
            <a:pPr>
              <a:spcBef>
                <a:spcPts val="0"/>
              </a:spcBef>
              <a:spcAft>
                <a:spcPts val="600"/>
              </a:spcAft>
            </a:pPr>
            <a:r>
              <a:rPr lang="en-US"/>
              <a:t>20120029 - Nguyễn Minh An</a:t>
            </a:r>
          </a:p>
          <a:p>
            <a:pPr>
              <a:spcBef>
                <a:spcPts val="0"/>
              </a:spcBef>
              <a:spcAft>
                <a:spcPts val="600"/>
              </a:spcAft>
            </a:pPr>
            <a:r>
              <a:rPr lang="en-US"/>
              <a:t>20120069 - Tào Khánh Duy</a:t>
            </a:r>
          </a:p>
          <a:p>
            <a:pPr>
              <a:spcBef>
                <a:spcPts val="0"/>
              </a:spcBef>
              <a:spcAft>
                <a:spcPts val="600"/>
              </a:spcAft>
            </a:pPr>
            <a:r>
              <a:rPr lang="en-US"/>
              <a:t>20120154 - Lê Minh Nhựt</a:t>
            </a:r>
          </a:p>
          <a:p>
            <a:pPr>
              <a:spcBef>
                <a:spcPts val="0"/>
              </a:spcBef>
              <a:spcAft>
                <a:spcPts val="600"/>
              </a:spcAft>
            </a:pPr>
            <a:r>
              <a:rPr lang="en-US"/>
              <a:t>20120630 - Trịnh Lê Nguyên Vũ</a:t>
            </a:r>
            <a:endParaRPr lang="en-US" dirty="0"/>
          </a:p>
          <a:p>
            <a:pPr>
              <a:spcBef>
                <a:spcPts val="0"/>
              </a:spcBef>
              <a:spcAft>
                <a:spcPts val="600"/>
              </a:spcAft>
            </a:pPr>
            <a:endParaRPr lang="en-US" dirty="0"/>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
        <p:nvSpPr>
          <p:cNvPr id="4" name="Date Placeholder 13">
            <a:extLst>
              <a:ext uri="{FF2B5EF4-FFF2-40B4-BE49-F238E27FC236}">
                <a16:creationId xmlns:a16="http://schemas.microsoft.com/office/drawing/2014/main" id="{6B59E89F-210C-53C1-820E-ED72C092CDFF}"/>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31323486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20</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Bottom-up </a:t>
            </a:r>
            <a:r>
              <a:rPr lang="en-US" sz="2800">
                <a:solidFill>
                  <a:schemeClr val="tx1">
                    <a:alpha val="60000"/>
                  </a:schemeClr>
                </a:solidFill>
              </a:rPr>
              <a:t>pose estimation</a:t>
            </a:r>
            <a:r>
              <a:rPr lang="vi-VN" sz="2800">
                <a:solidFill>
                  <a:schemeClr val="tx1">
                    <a:alpha val="60000"/>
                  </a:schemeClr>
                </a:solidFill>
              </a:rPr>
              <a:t> </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49537" y="1846201"/>
            <a:ext cx="11090273" cy="400110"/>
          </a:xfrm>
          <a:prstGeom prst="rect">
            <a:avLst/>
          </a:prstGeom>
          <a:noFill/>
        </p:spPr>
        <p:txBody>
          <a:bodyPr wrap="square">
            <a:spAutoFit/>
          </a:bodyPr>
          <a:lstStyle/>
          <a:p>
            <a:pPr rtl="0" fontAlgn="base">
              <a:spcBef>
                <a:spcPts val="0"/>
              </a:spcBef>
              <a:spcAft>
                <a:spcPts val="0"/>
              </a:spcAft>
            </a:pPr>
            <a:endParaRPr lang="vi-VN" sz="2000" dirty="0">
              <a:solidFill>
                <a:schemeClr val="tx1">
                  <a:alpha val="60000"/>
                </a:schemeClr>
              </a:solidFill>
            </a:endParaRPr>
          </a:p>
        </p:txBody>
      </p:sp>
      <p:sp>
        <p:nvSpPr>
          <p:cNvPr id="4" name="Date Placeholder 13">
            <a:extLst>
              <a:ext uri="{FF2B5EF4-FFF2-40B4-BE49-F238E27FC236}">
                <a16:creationId xmlns:a16="http://schemas.microsoft.com/office/drawing/2014/main" id="{78F0AA82-3D61-E8F9-9A08-F3836DC0ECB5}"/>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7" name="TextBox 6">
            <a:extLst>
              <a:ext uri="{FF2B5EF4-FFF2-40B4-BE49-F238E27FC236}">
                <a16:creationId xmlns:a16="http://schemas.microsoft.com/office/drawing/2014/main" id="{FE9BEA84-D01D-F178-97C7-4C66FE11850E}"/>
              </a:ext>
            </a:extLst>
          </p:cNvPr>
          <p:cNvSpPr txBox="1"/>
          <p:nvPr/>
        </p:nvSpPr>
        <p:spPr>
          <a:xfrm>
            <a:off x="549537" y="1846201"/>
            <a:ext cx="10224855" cy="4093428"/>
          </a:xfrm>
          <a:prstGeom prst="rect">
            <a:avLst/>
          </a:prstGeom>
          <a:noFill/>
        </p:spPr>
        <p:txBody>
          <a:bodyPr wrap="square">
            <a:spAutoFit/>
          </a:bodyPr>
          <a:lstStyle/>
          <a:p>
            <a:pPr rtl="0" fontAlgn="base">
              <a:spcBef>
                <a:spcPts val="0"/>
              </a:spcBef>
              <a:spcAft>
                <a:spcPts val="0"/>
              </a:spcAft>
            </a:pPr>
            <a:r>
              <a:rPr lang="vi-VN" sz="2000" dirty="0">
                <a:solidFill>
                  <a:schemeClr val="tx1">
                    <a:alpha val="60000"/>
                  </a:schemeClr>
                </a:solidFill>
              </a:rPr>
              <a:t>DeepCut là một cách tiếp cận từ dưới lên được đề xuất vào năm 2016 bởi Leonid Pishchulin. Phương pháp này nhằm mục đích đạt được đồng thời phát hiện và đặt ra ước tính. Đây là cách quá trình này hoạt động:</a:t>
            </a:r>
          </a:p>
          <a:p>
            <a:pPr rtl="0" fontAlgn="base">
              <a:spcBef>
                <a:spcPts val="0"/>
              </a:spcBef>
              <a:spcAft>
                <a:spcPts val="0"/>
              </a:spcAft>
            </a:pPr>
            <a:endParaRPr lang="vi-VN" sz="2000" dirty="0">
              <a:solidFill>
                <a:schemeClr val="tx1">
                  <a:alpha val="60000"/>
                </a:schemeClr>
              </a:solidFill>
            </a:endParaRPr>
          </a:p>
          <a:p>
            <a:pPr marL="457200" indent="-457200" rtl="0" fontAlgn="base">
              <a:spcBef>
                <a:spcPts val="0"/>
              </a:spcBef>
              <a:spcAft>
                <a:spcPts val="0"/>
              </a:spcAft>
              <a:buFont typeface="+mj-lt"/>
              <a:buAutoNum type="arabicPeriod"/>
            </a:pPr>
            <a:r>
              <a:rPr lang="vi-VN" sz="2000" dirty="0">
                <a:solidFill>
                  <a:schemeClr val="tx1">
                    <a:alpha val="60000"/>
                  </a:schemeClr>
                </a:solidFill>
              </a:rPr>
              <a:t>Phát hiện tất cả các bộ phận cơ thể có thể có trong một hình ảnh.</a:t>
            </a:r>
          </a:p>
          <a:p>
            <a:pPr marL="457200" indent="-457200" rtl="0" fontAlgn="base">
              <a:spcBef>
                <a:spcPts val="0"/>
              </a:spcBef>
              <a:spcAft>
                <a:spcPts val="0"/>
              </a:spcAft>
              <a:buFont typeface="+mj-lt"/>
              <a:buAutoNum type="arabicPeriod"/>
            </a:pPr>
            <a:r>
              <a:rPr lang="vi-VN" sz="2000" dirty="0">
                <a:solidFill>
                  <a:schemeClr val="tx1">
                    <a:alpha val="60000"/>
                  </a:schemeClr>
                </a:solidFill>
              </a:rPr>
              <a:t>Gọi các bộ phận cơ thể bằng tên thích hợp, chẳng hạn như tay và chân. </a:t>
            </a:r>
          </a:p>
          <a:p>
            <a:pPr marL="457200" indent="-457200" rtl="0" fontAlgn="base">
              <a:spcBef>
                <a:spcPts val="0"/>
              </a:spcBef>
              <a:spcAft>
                <a:spcPts val="0"/>
              </a:spcAft>
              <a:buFont typeface="+mj-lt"/>
              <a:buAutoNum type="arabicPeriod"/>
            </a:pPr>
            <a:r>
              <a:rPr lang="vi-VN" sz="2000" dirty="0">
                <a:solidFill>
                  <a:schemeClr val="tx1">
                    <a:alpha val="60000"/>
                  </a:schemeClr>
                </a:solidFill>
              </a:rPr>
              <a:t>Tách các bộ phận cơ thể thuộc về mỗi cá nhân.</a:t>
            </a:r>
          </a:p>
          <a:p>
            <a:pPr rtl="0" fontAlgn="base">
              <a:spcBef>
                <a:spcPts val="0"/>
              </a:spcBef>
              <a:spcAft>
                <a:spcPts val="0"/>
              </a:spcAft>
            </a:pPr>
            <a:endParaRPr lang="vi-VN" sz="2000" dirty="0">
              <a:solidFill>
                <a:schemeClr val="tx1">
                  <a:alpha val="60000"/>
                </a:schemeClr>
              </a:solidFill>
            </a:endParaRPr>
          </a:p>
          <a:p>
            <a:pPr rtl="0" fontAlgn="base">
              <a:spcBef>
                <a:spcPts val="0"/>
              </a:spcBef>
              <a:spcAft>
                <a:spcPts val="0"/>
              </a:spcAft>
            </a:pPr>
            <a:r>
              <a:rPr lang="vi-VN" sz="2000" dirty="0">
                <a:solidFill>
                  <a:schemeClr val="tx1">
                    <a:alpha val="60000"/>
                  </a:schemeClr>
                </a:solidFill>
              </a:rPr>
              <a:t>Mạng của DeepCut sử dụng mô hình lập trình tuyến tính tích hợp (ILP) để nhóm tất cả các điểm chính được phát hiện trong đầu vào. </a:t>
            </a:r>
          </a:p>
          <a:p>
            <a:pPr rtl="0" fontAlgn="base">
              <a:spcBef>
                <a:spcPts val="0"/>
              </a:spcBef>
              <a:spcAft>
                <a:spcPts val="0"/>
              </a:spcAft>
            </a:pPr>
            <a:r>
              <a:rPr lang="vi-VN" sz="2000" dirty="0">
                <a:solidFill>
                  <a:schemeClr val="tx1">
                    <a:alpha val="60000"/>
                  </a:schemeClr>
                </a:solidFill>
              </a:rPr>
              <a:t>Đầu ra của quá trình này là một đại diện bộ xương của cơ thể con người.</a:t>
            </a:r>
          </a:p>
          <a:p>
            <a:pPr rtl="0" fontAlgn="base">
              <a:spcBef>
                <a:spcPts val="0"/>
              </a:spcBef>
              <a:spcAft>
                <a:spcPts val="0"/>
              </a:spcAft>
            </a:pPr>
            <a:endParaRPr lang="vi-VN" sz="2000" dirty="0">
              <a:solidFill>
                <a:schemeClr val="tx1">
                  <a:alpha val="60000"/>
                </a:schemeClr>
              </a:solidFill>
            </a:endParaRPr>
          </a:p>
          <a:p>
            <a:pPr rtl="0" fontAlgn="base">
              <a:spcBef>
                <a:spcPts val="0"/>
              </a:spcBef>
              <a:spcAft>
                <a:spcPts val="0"/>
              </a:spcAft>
            </a:pPr>
            <a:r>
              <a:rPr lang="vi-VN" sz="2000" u="sng" dirty="0">
                <a:solidFill>
                  <a:schemeClr val="tx1">
                    <a:alpha val="60000"/>
                  </a:schemeClr>
                </a:solidFill>
              </a:rPr>
              <a:t>Nhược điểm: </a:t>
            </a:r>
            <a:r>
              <a:rPr lang="vi-VN" sz="2000" dirty="0">
                <a:solidFill>
                  <a:schemeClr val="tx1">
                    <a:alpha val="60000"/>
                  </a:schemeClr>
                </a:solidFill>
              </a:rPr>
              <a:t>là một bài toán NP-hard tốn nhiều thời gian để xử lý.</a:t>
            </a:r>
            <a:endParaRPr lang="en-US" sz="2000" dirty="0">
              <a:solidFill>
                <a:schemeClr val="tx1">
                  <a:alpha val="60000"/>
                </a:schemeClr>
              </a:solidFill>
            </a:endParaRPr>
          </a:p>
        </p:txBody>
      </p:sp>
    </p:spTree>
    <p:extLst>
      <p:ext uri="{BB962C8B-B14F-4D97-AF65-F5344CB8AC3E}">
        <p14:creationId xmlns:p14="http://schemas.microsoft.com/office/powerpoint/2010/main" val="2121165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21</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Bottom-up </a:t>
            </a:r>
            <a:r>
              <a:rPr lang="en-US" sz="2800">
                <a:solidFill>
                  <a:schemeClr val="tx1">
                    <a:alpha val="60000"/>
                  </a:schemeClr>
                </a:solidFill>
              </a:rPr>
              <a:t>pose estimation</a:t>
            </a:r>
            <a:r>
              <a:rPr lang="vi-VN" sz="2800">
                <a:solidFill>
                  <a:schemeClr val="tx1">
                    <a:alpha val="60000"/>
                  </a:schemeClr>
                </a:solidFill>
              </a:rPr>
              <a:t> </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49537" y="1846201"/>
            <a:ext cx="11090273" cy="400110"/>
          </a:xfrm>
          <a:prstGeom prst="rect">
            <a:avLst/>
          </a:prstGeom>
          <a:noFill/>
        </p:spPr>
        <p:txBody>
          <a:bodyPr wrap="square">
            <a:spAutoFit/>
          </a:bodyPr>
          <a:lstStyle/>
          <a:p>
            <a:pPr rtl="0" fontAlgn="base">
              <a:spcBef>
                <a:spcPts val="0"/>
              </a:spcBef>
              <a:spcAft>
                <a:spcPts val="0"/>
              </a:spcAft>
            </a:pPr>
            <a:endParaRPr lang="vi-VN" sz="2000" dirty="0">
              <a:solidFill>
                <a:schemeClr val="tx1">
                  <a:alpha val="60000"/>
                </a:schemeClr>
              </a:solidFill>
            </a:endParaRPr>
          </a:p>
        </p:txBody>
      </p:sp>
      <p:sp>
        <p:nvSpPr>
          <p:cNvPr id="4" name="Date Placeholder 13">
            <a:extLst>
              <a:ext uri="{FF2B5EF4-FFF2-40B4-BE49-F238E27FC236}">
                <a16:creationId xmlns:a16="http://schemas.microsoft.com/office/drawing/2014/main" id="{78F0AA82-3D61-E8F9-9A08-F3836DC0ECB5}"/>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7" name="TextBox 6">
            <a:extLst>
              <a:ext uri="{FF2B5EF4-FFF2-40B4-BE49-F238E27FC236}">
                <a16:creationId xmlns:a16="http://schemas.microsoft.com/office/drawing/2014/main" id="{FE9BEA84-D01D-F178-97C7-4C66FE11850E}"/>
              </a:ext>
            </a:extLst>
          </p:cNvPr>
          <p:cNvSpPr txBox="1"/>
          <p:nvPr/>
        </p:nvSpPr>
        <p:spPr>
          <a:xfrm>
            <a:off x="549538" y="1846201"/>
            <a:ext cx="2331686" cy="400110"/>
          </a:xfrm>
          <a:prstGeom prst="rect">
            <a:avLst/>
          </a:prstGeom>
          <a:noFill/>
        </p:spPr>
        <p:txBody>
          <a:bodyPr wrap="square">
            <a:spAutoFit/>
          </a:bodyPr>
          <a:lstStyle/>
          <a:p>
            <a:pPr rtl="0" fontAlgn="base">
              <a:spcBef>
                <a:spcPts val="0"/>
              </a:spcBef>
              <a:spcAft>
                <a:spcPts val="0"/>
              </a:spcAft>
            </a:pPr>
            <a:r>
              <a:rPr lang="vi-VN" sz="2000" dirty="0">
                <a:solidFill>
                  <a:schemeClr val="tx1">
                    <a:alpha val="60000"/>
                  </a:schemeClr>
                </a:solidFill>
              </a:rPr>
              <a:t>DeepCut</a:t>
            </a:r>
            <a:endParaRPr lang="en-US" sz="2000" dirty="0">
              <a:solidFill>
                <a:schemeClr val="tx1">
                  <a:alpha val="60000"/>
                </a:schemeClr>
              </a:solidFill>
            </a:endParaRPr>
          </a:p>
        </p:txBody>
      </p:sp>
      <p:pic>
        <p:nvPicPr>
          <p:cNvPr id="10" name="Picture 9">
            <a:extLst>
              <a:ext uri="{FF2B5EF4-FFF2-40B4-BE49-F238E27FC236}">
                <a16:creationId xmlns:a16="http://schemas.microsoft.com/office/drawing/2014/main" id="{670818F7-0A5B-BA51-C53B-33F97A6E905A}"/>
              </a:ext>
            </a:extLst>
          </p:cNvPr>
          <p:cNvPicPr>
            <a:picLocks noChangeAspect="1"/>
          </p:cNvPicPr>
          <p:nvPr/>
        </p:nvPicPr>
        <p:blipFill>
          <a:blip r:embed="rId2"/>
          <a:stretch>
            <a:fillRect/>
          </a:stretch>
        </p:blipFill>
        <p:spPr>
          <a:xfrm>
            <a:off x="3217304" y="1881275"/>
            <a:ext cx="5669771" cy="4419983"/>
          </a:xfrm>
          <a:prstGeom prst="rect">
            <a:avLst/>
          </a:prstGeom>
        </p:spPr>
      </p:pic>
    </p:spTree>
    <p:extLst>
      <p:ext uri="{BB962C8B-B14F-4D97-AF65-F5344CB8AC3E}">
        <p14:creationId xmlns:p14="http://schemas.microsoft.com/office/powerpoint/2010/main" val="4119273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Bottom-up </a:t>
            </a:r>
            <a:r>
              <a:rPr lang="en-US" sz="2800">
                <a:solidFill>
                  <a:schemeClr val="tx1">
                    <a:alpha val="60000"/>
                  </a:schemeClr>
                </a:solidFill>
              </a:rPr>
              <a:t>pose estimation</a:t>
            </a:r>
            <a:r>
              <a:rPr lang="vi-VN" sz="2800">
                <a:solidFill>
                  <a:schemeClr val="tx1">
                    <a:alpha val="60000"/>
                  </a:schemeClr>
                </a:solidFill>
              </a:rPr>
              <a:t> </a:t>
            </a:r>
            <a:endParaRPr lang="en-US" sz="2800" dirty="0">
              <a:solidFill>
                <a:schemeClr val="tx1">
                  <a:alpha val="60000"/>
                </a:schemeClr>
              </a:solidFill>
            </a:endParaRPr>
          </a:p>
        </p:txBody>
      </p:sp>
      <p:pic>
        <p:nvPicPr>
          <p:cNvPr id="10242" name="Picture 2">
            <a:extLst>
              <a:ext uri="{FF2B5EF4-FFF2-40B4-BE49-F238E27FC236}">
                <a16:creationId xmlns:a16="http://schemas.microsoft.com/office/drawing/2014/main" id="{A42ADA42-E80C-2247-5A54-B807DCE67D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6255" y="3461791"/>
            <a:ext cx="9336833" cy="2519463"/>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CCD19F9B-9067-3D32-6A41-94C9617C3F49}"/>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8" name="TextBox 7">
            <a:extLst>
              <a:ext uri="{FF2B5EF4-FFF2-40B4-BE49-F238E27FC236}">
                <a16:creationId xmlns:a16="http://schemas.microsoft.com/office/drawing/2014/main" id="{08266E35-A474-214C-C3F9-00BF3E24A277}"/>
              </a:ext>
            </a:extLst>
          </p:cNvPr>
          <p:cNvSpPr txBox="1"/>
          <p:nvPr/>
        </p:nvSpPr>
        <p:spPr>
          <a:xfrm>
            <a:off x="546885" y="1707465"/>
            <a:ext cx="11090273" cy="1754326"/>
          </a:xfrm>
          <a:prstGeom prst="rect">
            <a:avLst/>
          </a:prstGeom>
          <a:noFill/>
        </p:spPr>
        <p:txBody>
          <a:bodyPr wrap="square">
            <a:spAutoFit/>
          </a:bodyPr>
          <a:lstStyle/>
          <a:p>
            <a:pPr rtl="0" fontAlgn="base">
              <a:spcBef>
                <a:spcPts val="0"/>
              </a:spcBef>
              <a:spcAft>
                <a:spcPts val="0"/>
              </a:spcAft>
            </a:pPr>
            <a:r>
              <a:rPr lang="vi-VN" sz="1800" dirty="0">
                <a:solidFill>
                  <a:schemeClr val="tx1">
                    <a:alpha val="60000"/>
                  </a:schemeClr>
                </a:solidFill>
              </a:rPr>
              <a:t>OpenPose được đề xuất bởi Zhe Cao et. al. vào năm 2019. Nó sử dụng CNN làm kiến ​​trúc chính.</a:t>
            </a:r>
          </a:p>
          <a:p>
            <a:pPr rtl="0" fontAlgn="base">
              <a:spcBef>
                <a:spcPts val="0"/>
              </a:spcBef>
              <a:spcAft>
                <a:spcPts val="0"/>
              </a:spcAft>
            </a:pPr>
            <a:endParaRPr lang="vi-VN" sz="1800" dirty="0">
              <a:solidFill>
                <a:schemeClr val="tx1">
                  <a:alpha val="60000"/>
                </a:schemeClr>
              </a:solidFill>
            </a:endParaRPr>
          </a:p>
          <a:p>
            <a:pPr rtl="0" fontAlgn="base">
              <a:spcBef>
                <a:spcPts val="0"/>
              </a:spcBef>
              <a:spcAft>
                <a:spcPts val="0"/>
              </a:spcAft>
            </a:pPr>
            <a:r>
              <a:rPr lang="vi-VN" sz="1800" dirty="0">
                <a:solidFill>
                  <a:schemeClr val="tx1">
                    <a:alpha val="60000"/>
                  </a:schemeClr>
                </a:solidFill>
              </a:rPr>
              <a:t>Đó là cách tiếp cận từ dưới lên, trong đó mạng đầu tiên phát hiện các bộ phận cơ thể hoặc các điểm chính trong ảnh, sau đó ánh xạ các điểm chính thích hợp để tạo thành các cặp. </a:t>
            </a:r>
          </a:p>
          <a:p>
            <a:pPr rtl="0" fontAlgn="base">
              <a:spcBef>
                <a:spcPts val="0"/>
              </a:spcBef>
              <a:spcAft>
                <a:spcPts val="0"/>
              </a:spcAft>
            </a:pPr>
            <a:r>
              <a:rPr lang="vi-VN" sz="1800" dirty="0">
                <a:solidFill>
                  <a:schemeClr val="tx1">
                    <a:alpha val="60000"/>
                  </a:schemeClr>
                </a:solidFill>
              </a:rPr>
              <a:t>Hay đầu tiên, OpenPose sẽ phát hiện tất cả các keypoints của mọi người trong ảnh, sau đó mới phân chia mỗi keypoint về từng người cụ thể.</a:t>
            </a:r>
          </a:p>
        </p:txBody>
      </p:sp>
      <p:sp>
        <p:nvSpPr>
          <p:cNvPr id="7" name="TextBox 6">
            <a:extLst>
              <a:ext uri="{FF2B5EF4-FFF2-40B4-BE49-F238E27FC236}">
                <a16:creationId xmlns:a16="http://schemas.microsoft.com/office/drawing/2014/main" id="{B8E35443-6D1B-DD1D-9A85-B5F1D5C80D79}"/>
              </a:ext>
            </a:extLst>
          </p:cNvPr>
          <p:cNvSpPr txBox="1"/>
          <p:nvPr/>
        </p:nvSpPr>
        <p:spPr>
          <a:xfrm>
            <a:off x="3271567" y="5992109"/>
            <a:ext cx="6094562" cy="369332"/>
          </a:xfrm>
          <a:prstGeom prst="rect">
            <a:avLst/>
          </a:prstGeom>
          <a:noFill/>
        </p:spPr>
        <p:txBody>
          <a:bodyPr wrap="square">
            <a:spAutoFit/>
          </a:bodyPr>
          <a:lstStyle/>
          <a:p>
            <a:r>
              <a:rPr lang="en-US" dirty="0" err="1">
                <a:solidFill>
                  <a:schemeClr val="tx1">
                    <a:alpha val="60000"/>
                  </a:schemeClr>
                </a:solidFill>
              </a:rPr>
              <a:t>Hình</a:t>
            </a:r>
            <a:r>
              <a:rPr lang="en-US" dirty="0">
                <a:solidFill>
                  <a:schemeClr val="tx1">
                    <a:alpha val="60000"/>
                  </a:schemeClr>
                </a:solidFill>
              </a:rPr>
              <a:t> </a:t>
            </a:r>
            <a:r>
              <a:rPr lang="en-US" dirty="0" err="1">
                <a:solidFill>
                  <a:schemeClr val="tx1">
                    <a:alpha val="60000"/>
                  </a:schemeClr>
                </a:solidFill>
              </a:rPr>
              <a:t>ảnh</a:t>
            </a:r>
            <a:r>
              <a:rPr lang="en-US" dirty="0">
                <a:solidFill>
                  <a:schemeClr val="tx1">
                    <a:alpha val="60000"/>
                  </a:schemeClr>
                </a:solidFill>
              </a:rPr>
              <a:t> </a:t>
            </a:r>
            <a:r>
              <a:rPr lang="en-US" dirty="0" err="1">
                <a:solidFill>
                  <a:schemeClr val="tx1">
                    <a:alpha val="60000"/>
                  </a:schemeClr>
                </a:solidFill>
              </a:rPr>
              <a:t>trên</a:t>
            </a:r>
            <a:r>
              <a:rPr lang="en-US" dirty="0">
                <a:solidFill>
                  <a:schemeClr val="tx1">
                    <a:alpha val="60000"/>
                  </a:schemeClr>
                </a:solidFill>
              </a:rPr>
              <a:t> </a:t>
            </a:r>
            <a:r>
              <a:rPr lang="en-US" dirty="0" err="1">
                <a:solidFill>
                  <a:schemeClr val="tx1">
                    <a:alpha val="60000"/>
                  </a:schemeClr>
                </a:solidFill>
              </a:rPr>
              <a:t>mô</a:t>
            </a:r>
            <a:r>
              <a:rPr lang="en-US" dirty="0">
                <a:solidFill>
                  <a:schemeClr val="tx1">
                    <a:alpha val="60000"/>
                  </a:schemeClr>
                </a:solidFill>
              </a:rPr>
              <a:t> </a:t>
            </a:r>
            <a:r>
              <a:rPr lang="en-US" dirty="0" err="1">
                <a:solidFill>
                  <a:schemeClr val="tx1">
                    <a:alpha val="60000"/>
                  </a:schemeClr>
                </a:solidFill>
              </a:rPr>
              <a:t>tả</a:t>
            </a:r>
            <a:r>
              <a:rPr lang="en-US" dirty="0">
                <a:solidFill>
                  <a:schemeClr val="tx1">
                    <a:alpha val="60000"/>
                  </a:schemeClr>
                </a:solidFill>
              </a:rPr>
              <a:t> </a:t>
            </a:r>
            <a:r>
              <a:rPr lang="en-US" dirty="0" err="1">
                <a:solidFill>
                  <a:schemeClr val="tx1">
                    <a:alpha val="60000"/>
                  </a:schemeClr>
                </a:solidFill>
              </a:rPr>
              <a:t>quy</a:t>
            </a:r>
            <a:r>
              <a:rPr lang="en-US" dirty="0">
                <a:solidFill>
                  <a:schemeClr val="tx1">
                    <a:alpha val="60000"/>
                  </a:schemeClr>
                </a:solidFill>
              </a:rPr>
              <a:t> </a:t>
            </a:r>
            <a:r>
              <a:rPr lang="en-US" dirty="0" err="1">
                <a:solidFill>
                  <a:schemeClr val="tx1">
                    <a:alpha val="60000"/>
                  </a:schemeClr>
                </a:solidFill>
              </a:rPr>
              <a:t>trình</a:t>
            </a:r>
            <a:r>
              <a:rPr lang="en-US" dirty="0">
                <a:solidFill>
                  <a:schemeClr val="tx1">
                    <a:alpha val="60000"/>
                  </a:schemeClr>
                </a:solidFill>
              </a:rPr>
              <a:t> </a:t>
            </a:r>
            <a:r>
              <a:rPr lang="en-US" dirty="0" err="1">
                <a:solidFill>
                  <a:schemeClr val="tx1">
                    <a:alpha val="60000"/>
                  </a:schemeClr>
                </a:solidFill>
              </a:rPr>
              <a:t>tổng</a:t>
            </a:r>
            <a:r>
              <a:rPr lang="en-US" dirty="0">
                <a:solidFill>
                  <a:schemeClr val="tx1">
                    <a:alpha val="60000"/>
                  </a:schemeClr>
                </a:solidFill>
              </a:rPr>
              <a:t> </a:t>
            </a:r>
            <a:r>
              <a:rPr lang="en-US" dirty="0" err="1">
                <a:solidFill>
                  <a:schemeClr val="tx1">
                    <a:alpha val="60000"/>
                  </a:schemeClr>
                </a:solidFill>
              </a:rPr>
              <a:t>thể</a:t>
            </a:r>
            <a:r>
              <a:rPr lang="en-US" dirty="0">
                <a:solidFill>
                  <a:schemeClr val="tx1">
                    <a:alpha val="60000"/>
                  </a:schemeClr>
                </a:solidFill>
              </a:rPr>
              <a:t> </a:t>
            </a:r>
            <a:r>
              <a:rPr lang="en-US" dirty="0" err="1">
                <a:solidFill>
                  <a:schemeClr val="tx1">
                    <a:alpha val="60000"/>
                  </a:schemeClr>
                </a:solidFill>
              </a:rPr>
              <a:t>của</a:t>
            </a:r>
            <a:r>
              <a:rPr lang="en-US" dirty="0">
                <a:solidFill>
                  <a:schemeClr val="tx1">
                    <a:alpha val="60000"/>
                  </a:schemeClr>
                </a:solidFill>
              </a:rPr>
              <a:t> </a:t>
            </a:r>
            <a:r>
              <a:rPr lang="en-US" dirty="0" err="1">
                <a:solidFill>
                  <a:schemeClr val="tx1">
                    <a:alpha val="60000"/>
                  </a:schemeClr>
                </a:solidFill>
              </a:rPr>
              <a:t>OpenPose</a:t>
            </a:r>
            <a:r>
              <a:rPr lang="en-US" dirty="0">
                <a:solidFill>
                  <a:schemeClr val="tx1">
                    <a:alpha val="60000"/>
                  </a:schemeClr>
                </a:solidFill>
              </a:rPr>
              <a:t>.</a:t>
            </a:r>
          </a:p>
        </p:txBody>
      </p:sp>
    </p:spTree>
    <p:extLst>
      <p:ext uri="{BB962C8B-B14F-4D97-AF65-F5344CB8AC3E}">
        <p14:creationId xmlns:p14="http://schemas.microsoft.com/office/powerpoint/2010/main" val="4240659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23</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en-US" sz="2800" dirty="0">
                <a:solidFill>
                  <a:schemeClr val="tx1">
                    <a:alpha val="60000"/>
                  </a:schemeClr>
                </a:solidFill>
              </a:rPr>
              <a:t>Bottom-up pose estimation</a:t>
            </a:r>
          </a:p>
        </p:txBody>
      </p:sp>
      <p:sp>
        <p:nvSpPr>
          <p:cNvPr id="6" name="TextBox 5">
            <a:extLst>
              <a:ext uri="{FF2B5EF4-FFF2-40B4-BE49-F238E27FC236}">
                <a16:creationId xmlns:a16="http://schemas.microsoft.com/office/drawing/2014/main" id="{325F1186-687D-C3E1-0047-32E10411ADBA}"/>
              </a:ext>
            </a:extLst>
          </p:cNvPr>
          <p:cNvSpPr txBox="1"/>
          <p:nvPr/>
        </p:nvSpPr>
        <p:spPr>
          <a:xfrm>
            <a:off x="549536" y="1748040"/>
            <a:ext cx="11090273" cy="2208297"/>
          </a:xfrm>
          <a:prstGeom prst="rect">
            <a:avLst/>
          </a:prstGeom>
          <a:noFill/>
        </p:spPr>
        <p:txBody>
          <a:bodyPr wrap="square">
            <a:spAutoFit/>
          </a:bodyPr>
          <a:lstStyle/>
          <a:p>
            <a:pPr>
              <a:spcAft>
                <a:spcPts val="1500"/>
              </a:spcAft>
            </a:pPr>
            <a:r>
              <a:rPr lang="vi-VN" sz="2000" dirty="0">
                <a:solidFill>
                  <a:schemeClr val="tx1">
                    <a:alpha val="60000"/>
                  </a:schemeClr>
                </a:solidFill>
              </a:rPr>
              <a:t>Ảnh đầu vào OpenPose được đưa qua mạng </a:t>
            </a:r>
            <a:r>
              <a:rPr lang="en-US" sz="2000" dirty="0">
                <a:solidFill>
                  <a:schemeClr val="tx1">
                    <a:alpha val="60000"/>
                  </a:schemeClr>
                </a:solidFill>
              </a:rPr>
              <a:t> </a:t>
            </a:r>
            <a:r>
              <a:rPr lang="vi-VN" sz="2000" dirty="0">
                <a:solidFill>
                  <a:schemeClr val="tx1">
                    <a:alpha val="60000"/>
                  </a:schemeClr>
                </a:solidFill>
              </a:rPr>
              <a:t>VGG19 để trích xuất đặc trưng thành tập feature maps F.  </a:t>
            </a:r>
            <a:endParaRPr lang="en-US" sz="2000" dirty="0">
              <a:solidFill>
                <a:schemeClr val="tx1">
                  <a:alpha val="60000"/>
                </a:schemeClr>
              </a:solidFill>
            </a:endParaRPr>
          </a:p>
          <a:p>
            <a:pPr rtl="0">
              <a:spcBef>
                <a:spcPts val="0"/>
              </a:spcBef>
              <a:spcAft>
                <a:spcPts val="1500"/>
              </a:spcAft>
            </a:pPr>
            <a:r>
              <a:rPr lang="vi-VN" sz="2000" dirty="0" err="1">
                <a:solidFill>
                  <a:schemeClr val="tx1">
                    <a:alpha val="60000"/>
                  </a:schemeClr>
                </a:solidFill>
              </a:rPr>
              <a:t>Các</a:t>
            </a:r>
            <a:r>
              <a:rPr lang="vi-VN" sz="2000" dirty="0">
                <a:solidFill>
                  <a:schemeClr val="tx1">
                    <a:alpha val="60000"/>
                  </a:schemeClr>
                </a:solidFill>
              </a:rPr>
              <a:t> </a:t>
            </a:r>
            <a:r>
              <a:rPr lang="vi-VN" sz="2000" dirty="0" err="1">
                <a:solidFill>
                  <a:schemeClr val="tx1">
                    <a:alpha val="60000"/>
                  </a:schemeClr>
                </a:solidFill>
              </a:rPr>
              <a:t>đặc</a:t>
            </a:r>
            <a:r>
              <a:rPr lang="vi-VN" sz="2000" dirty="0">
                <a:solidFill>
                  <a:schemeClr val="tx1">
                    <a:alpha val="60000"/>
                  </a:schemeClr>
                </a:solidFill>
              </a:rPr>
              <a:t> trưng </a:t>
            </a:r>
            <a:r>
              <a:rPr lang="vi-VN" sz="2000" dirty="0" err="1">
                <a:solidFill>
                  <a:schemeClr val="tx1">
                    <a:alpha val="60000"/>
                  </a:schemeClr>
                </a:solidFill>
              </a:rPr>
              <a:t>này</a:t>
            </a:r>
            <a:r>
              <a:rPr lang="vi-VN" sz="2000" dirty="0">
                <a:solidFill>
                  <a:schemeClr val="tx1">
                    <a:alpha val="60000"/>
                  </a:schemeClr>
                </a:solidFill>
              </a:rPr>
              <a:t> sau </a:t>
            </a:r>
            <a:r>
              <a:rPr lang="vi-VN" sz="2000" dirty="0" err="1">
                <a:solidFill>
                  <a:schemeClr val="tx1">
                    <a:alpha val="60000"/>
                  </a:schemeClr>
                </a:solidFill>
              </a:rPr>
              <a:t>đó</a:t>
            </a:r>
            <a:r>
              <a:rPr lang="vi-VN" sz="2000" dirty="0">
                <a:solidFill>
                  <a:schemeClr val="tx1">
                    <a:alpha val="60000"/>
                  </a:schemeClr>
                </a:solidFill>
              </a:rPr>
              <a:t> </a:t>
            </a:r>
            <a:r>
              <a:rPr lang="vi-VN" sz="2000" dirty="0" err="1">
                <a:solidFill>
                  <a:schemeClr val="tx1">
                    <a:alpha val="60000"/>
                  </a:schemeClr>
                </a:solidFill>
              </a:rPr>
              <a:t>được</a:t>
            </a:r>
            <a:r>
              <a:rPr lang="vi-VN" sz="2000" dirty="0">
                <a:solidFill>
                  <a:schemeClr val="tx1">
                    <a:alpha val="60000"/>
                  </a:schemeClr>
                </a:solidFill>
              </a:rPr>
              <a:t> đưa </a:t>
            </a:r>
            <a:r>
              <a:rPr lang="vi-VN" sz="2000" dirty="0" err="1">
                <a:solidFill>
                  <a:schemeClr val="tx1">
                    <a:alpha val="60000"/>
                  </a:schemeClr>
                </a:solidFill>
              </a:rPr>
              <a:t>vào</a:t>
            </a:r>
            <a:r>
              <a:rPr lang="vi-VN" sz="2000" dirty="0">
                <a:solidFill>
                  <a:schemeClr val="tx1">
                    <a:alpha val="60000"/>
                  </a:schemeClr>
                </a:solidFill>
              </a:rPr>
              <a:t> hai </a:t>
            </a:r>
            <a:r>
              <a:rPr lang="vi-VN" sz="2000" dirty="0" err="1">
                <a:solidFill>
                  <a:schemeClr val="tx1">
                    <a:alpha val="60000"/>
                  </a:schemeClr>
                </a:solidFill>
              </a:rPr>
              <a:t>nhánh</a:t>
            </a:r>
            <a:r>
              <a:rPr lang="vi-VN" sz="2000" dirty="0">
                <a:solidFill>
                  <a:schemeClr val="tx1">
                    <a:alpha val="60000"/>
                  </a:schemeClr>
                </a:solidFill>
              </a:rPr>
              <a:t> song </a:t>
            </a:r>
            <a:r>
              <a:rPr lang="vi-VN" sz="2000" dirty="0" err="1">
                <a:solidFill>
                  <a:schemeClr val="tx1">
                    <a:alpha val="60000"/>
                  </a:schemeClr>
                </a:solidFill>
              </a:rPr>
              <a:t>song</a:t>
            </a:r>
            <a:r>
              <a:rPr lang="vi-VN" sz="2000" dirty="0">
                <a:solidFill>
                  <a:schemeClr val="tx1">
                    <a:alpha val="60000"/>
                  </a:schemeClr>
                </a:solidFill>
              </a:rPr>
              <a:t> </a:t>
            </a:r>
            <a:r>
              <a:rPr lang="vi-VN" sz="2000" dirty="0" err="1">
                <a:solidFill>
                  <a:schemeClr val="tx1">
                    <a:alpha val="60000"/>
                  </a:schemeClr>
                </a:solidFill>
              </a:rPr>
              <a:t>các</a:t>
            </a:r>
            <a:r>
              <a:rPr lang="vi-VN" sz="2000" dirty="0">
                <a:solidFill>
                  <a:schemeClr val="tx1">
                    <a:alpha val="60000"/>
                  </a:schemeClr>
                </a:solidFill>
              </a:rPr>
              <a:t> </a:t>
            </a:r>
            <a:r>
              <a:rPr lang="vi-VN" sz="2000" dirty="0" err="1">
                <a:solidFill>
                  <a:schemeClr val="tx1">
                    <a:alpha val="60000"/>
                  </a:schemeClr>
                </a:solidFill>
              </a:rPr>
              <a:t>lớp</a:t>
            </a:r>
            <a:r>
              <a:rPr lang="vi-VN" sz="2000" dirty="0">
                <a:solidFill>
                  <a:schemeClr val="tx1">
                    <a:alpha val="60000"/>
                  </a:schemeClr>
                </a:solidFill>
              </a:rPr>
              <a:t> </a:t>
            </a:r>
            <a:r>
              <a:rPr lang="vi-VN" sz="2000" dirty="0" err="1">
                <a:solidFill>
                  <a:schemeClr val="tx1">
                    <a:alpha val="60000"/>
                  </a:schemeClr>
                </a:solidFill>
              </a:rPr>
              <a:t>tích</a:t>
            </a:r>
            <a:r>
              <a:rPr lang="vi-VN" sz="2000" dirty="0">
                <a:solidFill>
                  <a:schemeClr val="tx1">
                    <a:alpha val="60000"/>
                  </a:schemeClr>
                </a:solidFill>
              </a:rPr>
              <a:t> </a:t>
            </a:r>
            <a:r>
              <a:rPr lang="vi-VN" sz="2000" dirty="0" err="1">
                <a:solidFill>
                  <a:schemeClr val="tx1">
                    <a:alpha val="60000"/>
                  </a:schemeClr>
                </a:solidFill>
              </a:rPr>
              <a:t>chập</a:t>
            </a:r>
            <a:r>
              <a:rPr lang="vi-VN" sz="2000" dirty="0">
                <a:solidFill>
                  <a:schemeClr val="tx1">
                    <a:alpha val="60000"/>
                  </a:schemeClr>
                </a:solidFill>
              </a:rPr>
              <a:t> (</a:t>
            </a:r>
            <a:r>
              <a:rPr lang="vi-VN" sz="2000" dirty="0" err="1">
                <a:solidFill>
                  <a:schemeClr val="tx1">
                    <a:alpha val="60000"/>
                  </a:schemeClr>
                </a:solidFill>
              </a:rPr>
              <a:t>two-branch</a:t>
            </a:r>
            <a:r>
              <a:rPr lang="vi-VN" sz="2000" dirty="0">
                <a:solidFill>
                  <a:schemeClr val="tx1">
                    <a:alpha val="60000"/>
                  </a:schemeClr>
                </a:solidFill>
              </a:rPr>
              <a:t> </a:t>
            </a:r>
            <a:r>
              <a:rPr lang="vi-VN" sz="2000" dirty="0" err="1">
                <a:solidFill>
                  <a:schemeClr val="tx1">
                    <a:alpha val="60000"/>
                  </a:schemeClr>
                </a:solidFill>
              </a:rPr>
              <a:t>multi</a:t>
            </a:r>
            <a:r>
              <a:rPr lang="en-US" sz="2000" dirty="0">
                <a:solidFill>
                  <a:schemeClr val="tx1">
                    <a:alpha val="60000"/>
                  </a:schemeClr>
                </a:solidFill>
              </a:rPr>
              <a:t>-</a:t>
            </a:r>
            <a:r>
              <a:rPr lang="vi-VN" sz="2000" dirty="0" err="1">
                <a:solidFill>
                  <a:schemeClr val="tx1">
                    <a:alpha val="60000"/>
                  </a:schemeClr>
                </a:solidFill>
              </a:rPr>
              <a:t>stage</a:t>
            </a:r>
            <a:r>
              <a:rPr lang="vi-VN" sz="2000" dirty="0">
                <a:solidFill>
                  <a:schemeClr val="tx1">
                    <a:alpha val="60000"/>
                  </a:schemeClr>
                </a:solidFill>
              </a:rPr>
              <a:t> CNN), </a:t>
            </a:r>
            <a:r>
              <a:rPr lang="vi-VN" sz="2000" dirty="0" err="1">
                <a:solidFill>
                  <a:schemeClr val="tx1">
                    <a:alpha val="60000"/>
                  </a:schemeClr>
                </a:solidFill>
              </a:rPr>
              <a:t>trả</a:t>
            </a:r>
            <a:r>
              <a:rPr lang="vi-VN" sz="2000" dirty="0">
                <a:solidFill>
                  <a:schemeClr val="tx1">
                    <a:alpha val="60000"/>
                  </a:schemeClr>
                </a:solidFill>
              </a:rPr>
              <a:t> </a:t>
            </a:r>
            <a:r>
              <a:rPr lang="vi-VN" sz="2000" dirty="0" err="1">
                <a:solidFill>
                  <a:schemeClr val="tx1">
                    <a:alpha val="60000"/>
                  </a:schemeClr>
                </a:solidFill>
              </a:rPr>
              <a:t>về</a:t>
            </a:r>
            <a:r>
              <a:rPr lang="vi-VN" sz="2000" dirty="0">
                <a:solidFill>
                  <a:schemeClr val="tx1">
                    <a:alpha val="60000"/>
                  </a:schemeClr>
                </a:solidFill>
              </a:rPr>
              <a:t> 2 </a:t>
            </a:r>
            <a:r>
              <a:rPr lang="vi-VN" sz="2000" dirty="0" err="1">
                <a:solidFill>
                  <a:schemeClr val="tx1">
                    <a:alpha val="60000"/>
                  </a:schemeClr>
                </a:solidFill>
              </a:rPr>
              <a:t>output</a:t>
            </a:r>
            <a:r>
              <a:rPr lang="vi-VN" sz="2000" dirty="0">
                <a:solidFill>
                  <a:schemeClr val="tx1">
                    <a:alpha val="60000"/>
                  </a:schemeClr>
                </a:solidFill>
              </a:rPr>
              <a:t> </a:t>
            </a:r>
            <a:r>
              <a:rPr lang="vi-VN" sz="2000" dirty="0" err="1">
                <a:solidFill>
                  <a:schemeClr val="tx1">
                    <a:alpha val="60000"/>
                  </a:schemeClr>
                </a:solidFill>
              </a:rPr>
              <a:t>khác</a:t>
            </a:r>
            <a:r>
              <a:rPr lang="vi-VN" sz="2000" dirty="0">
                <a:solidFill>
                  <a:schemeClr val="tx1">
                    <a:alpha val="60000"/>
                  </a:schemeClr>
                </a:solidFill>
              </a:rPr>
              <a:t> nhau </a:t>
            </a:r>
            <a:r>
              <a:rPr lang="vi-VN" sz="2000" dirty="0" err="1">
                <a:solidFill>
                  <a:schemeClr val="tx1">
                    <a:alpha val="60000"/>
                  </a:schemeClr>
                </a:solidFill>
              </a:rPr>
              <a:t>gồm</a:t>
            </a:r>
            <a:r>
              <a:rPr lang="vi-VN" sz="2000" dirty="0">
                <a:solidFill>
                  <a:schemeClr val="tx1">
                    <a:alpha val="60000"/>
                  </a:schemeClr>
                </a:solidFill>
              </a:rPr>
              <a:t> </a:t>
            </a:r>
            <a:r>
              <a:rPr lang="vi-VN" sz="2000" dirty="0" err="1">
                <a:solidFill>
                  <a:schemeClr val="tx1">
                    <a:alpha val="60000"/>
                  </a:schemeClr>
                </a:solidFill>
              </a:rPr>
              <a:t>Confidence</a:t>
            </a:r>
            <a:r>
              <a:rPr lang="vi-VN" sz="2000" dirty="0">
                <a:solidFill>
                  <a:schemeClr val="tx1">
                    <a:alpha val="60000"/>
                  </a:schemeClr>
                </a:solidFill>
              </a:rPr>
              <a:t> </a:t>
            </a:r>
            <a:r>
              <a:rPr lang="vi-VN" sz="2000" dirty="0" err="1">
                <a:solidFill>
                  <a:schemeClr val="tx1">
                    <a:alpha val="60000"/>
                  </a:schemeClr>
                </a:solidFill>
              </a:rPr>
              <a:t>maps</a:t>
            </a:r>
            <a:r>
              <a:rPr lang="vi-VN" sz="2000" dirty="0">
                <a:solidFill>
                  <a:schemeClr val="tx1">
                    <a:alpha val="60000"/>
                  </a:schemeClr>
                </a:solidFill>
              </a:rPr>
              <a:t> (S</a:t>
            </a:r>
            <a:r>
              <a:rPr lang="en-US" sz="2000" baseline="30000" dirty="0">
                <a:solidFill>
                  <a:schemeClr val="tx1">
                    <a:alpha val="60000"/>
                  </a:schemeClr>
                </a:solidFill>
              </a:rPr>
              <a:t>t</a:t>
            </a:r>
            <a:r>
              <a:rPr lang="vi-VN" sz="2000" dirty="0">
                <a:solidFill>
                  <a:schemeClr val="tx1">
                    <a:alpha val="60000"/>
                  </a:schemeClr>
                </a:solidFill>
              </a:rPr>
              <a:t>) và Part affinity fields (L</a:t>
            </a:r>
            <a:r>
              <a:rPr lang="vi-VN" sz="2000" baseline="30000" dirty="0">
                <a:solidFill>
                  <a:schemeClr val="tx1">
                    <a:alpha val="60000"/>
                  </a:schemeClr>
                </a:solidFill>
              </a:rPr>
              <a:t>t</a:t>
            </a:r>
            <a:r>
              <a:rPr lang="vi-VN" sz="2000" dirty="0">
                <a:solidFill>
                  <a:schemeClr val="tx1">
                    <a:alpha val="60000"/>
                  </a:schemeClr>
                </a:solidFill>
              </a:rPr>
              <a:t>):</a:t>
            </a:r>
            <a:endParaRPr lang="en-US" sz="2000" dirty="0">
              <a:solidFill>
                <a:schemeClr val="tx1">
                  <a:alpha val="60000"/>
                </a:schemeClr>
              </a:solidFill>
            </a:endParaRPr>
          </a:p>
          <a:p>
            <a:pPr marL="342900" indent="-342900" rtl="0">
              <a:spcBef>
                <a:spcPts val="0"/>
              </a:spcBef>
              <a:spcAft>
                <a:spcPts val="1500"/>
              </a:spcAft>
              <a:buFont typeface="Arial" panose="020B0604020202020204" pitchFamily="34" charset="0"/>
              <a:buChar char="•"/>
            </a:pPr>
            <a:r>
              <a:rPr lang="vi-VN" sz="2000" dirty="0">
                <a:solidFill>
                  <a:schemeClr val="tx1">
                    <a:alpha val="60000"/>
                  </a:schemeClr>
                </a:solidFill>
              </a:rPr>
              <a:t>Nhánh đầu tiên dự đoán keypoints của human skeleton</a:t>
            </a:r>
            <a:r>
              <a:rPr lang="en-US" sz="2000" dirty="0">
                <a:solidFill>
                  <a:schemeClr val="tx1">
                    <a:alpha val="60000"/>
                  </a:schemeClr>
                </a:solidFill>
              </a:rPr>
              <a:t>.</a:t>
            </a:r>
            <a:endParaRPr lang="vi-VN" sz="2000" dirty="0">
              <a:solidFill>
                <a:schemeClr val="tx1">
                  <a:alpha val="60000"/>
                </a:schemeClr>
              </a:solidFill>
            </a:endParaRPr>
          </a:p>
          <a:p>
            <a:pPr marL="342900" indent="-342900" rtl="0" fontAlgn="base">
              <a:spcBef>
                <a:spcPts val="0"/>
              </a:spcBef>
              <a:spcAft>
                <a:spcPts val="4100"/>
              </a:spcAft>
              <a:buFont typeface="Arial" panose="020B0604020202020204" pitchFamily="34" charset="0"/>
              <a:buChar char="•"/>
            </a:pPr>
            <a:r>
              <a:rPr lang="vi-VN" sz="2000" dirty="0">
                <a:solidFill>
                  <a:schemeClr val="tx1">
                    <a:alpha val="60000"/>
                  </a:schemeClr>
                </a:solidFill>
              </a:rPr>
              <a:t>Nhánh thứ hai dự đoán </a:t>
            </a:r>
            <a:r>
              <a:rPr lang="en-US" sz="2000" dirty="0">
                <a:solidFill>
                  <a:schemeClr val="tx1">
                    <a:alpha val="60000"/>
                  </a:schemeClr>
                </a:solidFill>
              </a:rPr>
              <a:t>t</a:t>
            </a:r>
            <a:r>
              <a:rPr lang="vi-VN" sz="2000" dirty="0">
                <a:solidFill>
                  <a:schemeClr val="tx1">
                    <a:alpha val="60000"/>
                  </a:schemeClr>
                </a:solidFill>
              </a:rPr>
              <a:t>ập hợp Part Affinity Fields (PAFs) thể hiện mức độ liên kết các bộ phận đó</a:t>
            </a:r>
            <a:r>
              <a:rPr lang="en-US" sz="2000" dirty="0">
                <a:solidFill>
                  <a:schemeClr val="tx1">
                    <a:alpha val="60000"/>
                  </a:schemeClr>
                </a:solidFill>
              </a:rPr>
              <a:t>.</a:t>
            </a:r>
            <a:endParaRPr lang="vi-VN" sz="2000" dirty="0">
              <a:solidFill>
                <a:schemeClr val="tx1">
                  <a:alpha val="60000"/>
                </a:schemeClr>
              </a:solidFill>
            </a:endParaRPr>
          </a:p>
        </p:txBody>
      </p:sp>
      <p:sp>
        <p:nvSpPr>
          <p:cNvPr id="4" name="Date Placeholder 13">
            <a:extLst>
              <a:ext uri="{FF2B5EF4-FFF2-40B4-BE49-F238E27FC236}">
                <a16:creationId xmlns:a16="http://schemas.microsoft.com/office/drawing/2014/main" id="{FE8AD20C-70C9-83A1-6C06-6E49216B6C2B}"/>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10" name="Picture 9">
            <a:extLst>
              <a:ext uri="{FF2B5EF4-FFF2-40B4-BE49-F238E27FC236}">
                <a16:creationId xmlns:a16="http://schemas.microsoft.com/office/drawing/2014/main" id="{1D179DC0-3298-7CCF-06AE-505B5132941B}"/>
              </a:ext>
            </a:extLst>
          </p:cNvPr>
          <p:cNvPicPr>
            <a:picLocks noChangeAspect="1"/>
          </p:cNvPicPr>
          <p:nvPr/>
        </p:nvPicPr>
        <p:blipFill>
          <a:blip r:embed="rId2"/>
          <a:stretch>
            <a:fillRect/>
          </a:stretch>
        </p:blipFill>
        <p:spPr>
          <a:xfrm>
            <a:off x="2237818" y="4080295"/>
            <a:ext cx="7026249" cy="2311880"/>
          </a:xfrm>
          <a:prstGeom prst="rect">
            <a:avLst/>
          </a:prstGeom>
        </p:spPr>
      </p:pic>
    </p:spTree>
    <p:extLst>
      <p:ext uri="{BB962C8B-B14F-4D97-AF65-F5344CB8AC3E}">
        <p14:creationId xmlns:p14="http://schemas.microsoft.com/office/powerpoint/2010/main" val="3144031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vi-VN" sz="2800" dirty="0">
                <a:solidFill>
                  <a:schemeClr val="tx1">
                    <a:alpha val="60000"/>
                  </a:schemeClr>
                </a:solidFill>
              </a:rPr>
              <a:t>So sánh</a:t>
            </a:r>
            <a:endParaRPr lang="en-US" sz="2800" dirty="0">
              <a:solidFill>
                <a:schemeClr val="tx1">
                  <a:alpha val="60000"/>
                </a:schemeClr>
              </a:solidFill>
            </a:endParaRPr>
          </a:p>
        </p:txBody>
      </p:sp>
      <p:pic>
        <p:nvPicPr>
          <p:cNvPr id="10244" name="Picture 4">
            <a:extLst>
              <a:ext uri="{FF2B5EF4-FFF2-40B4-BE49-F238E27FC236}">
                <a16:creationId xmlns:a16="http://schemas.microsoft.com/office/drawing/2014/main" id="{F558975A-1EE8-EC4D-468D-968B17183D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05" r="3270"/>
          <a:stretch/>
        </p:blipFill>
        <p:spPr bwMode="auto">
          <a:xfrm>
            <a:off x="549537" y="1979436"/>
            <a:ext cx="4669444" cy="4231583"/>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2E518C03-9FF1-EA37-12B5-3B96009A66D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72131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25</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vi-VN" sz="2800" dirty="0">
                <a:solidFill>
                  <a:schemeClr val="tx1">
                    <a:alpha val="60000"/>
                  </a:schemeClr>
                </a:solidFill>
              </a:rPr>
              <a:t>So sánh</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503653" y="1846201"/>
            <a:ext cx="6136157" cy="1208023"/>
          </a:xfrm>
          <a:prstGeom prst="rect">
            <a:avLst/>
          </a:prstGeom>
          <a:noFill/>
        </p:spPr>
        <p:txBody>
          <a:bodyPr wrap="square">
            <a:spAutoFit/>
          </a:bodyPr>
          <a:lstStyle/>
          <a:p>
            <a:pPr algn="just">
              <a:spcAft>
                <a:spcPts val="1500"/>
              </a:spcAft>
            </a:pPr>
            <a:r>
              <a:rPr lang="vi-VN" sz="2000">
                <a:solidFill>
                  <a:schemeClr val="tx1">
                    <a:alpha val="60000"/>
                  </a:schemeClr>
                </a:solidFill>
              </a:rPr>
              <a:t>OpenPose </a:t>
            </a:r>
            <a:r>
              <a:rPr lang="vi-VN" sz="2000" dirty="0" err="1">
                <a:solidFill>
                  <a:schemeClr val="tx1">
                    <a:alpha val="60000"/>
                  </a:schemeClr>
                </a:solidFill>
              </a:rPr>
              <a:t>có</a:t>
            </a:r>
            <a:r>
              <a:rPr lang="vi-VN" sz="2000" dirty="0">
                <a:solidFill>
                  <a:schemeClr val="tx1">
                    <a:alpha val="60000"/>
                  </a:schemeClr>
                </a:solidFill>
              </a:rPr>
              <a:t> ưu </a:t>
            </a:r>
            <a:r>
              <a:rPr lang="vi-VN" sz="2000" dirty="0" err="1">
                <a:solidFill>
                  <a:schemeClr val="tx1">
                    <a:alpha val="60000"/>
                  </a:schemeClr>
                </a:solidFill>
              </a:rPr>
              <a:t>điểm</a:t>
            </a:r>
            <a:r>
              <a:rPr lang="vi-VN" sz="2000" dirty="0">
                <a:solidFill>
                  <a:schemeClr val="tx1">
                    <a:alpha val="60000"/>
                  </a:schemeClr>
                </a:solidFill>
              </a:rPr>
              <a:t> </a:t>
            </a:r>
            <a:r>
              <a:rPr lang="vi-VN" sz="2000" dirty="0" err="1">
                <a:solidFill>
                  <a:schemeClr val="tx1">
                    <a:alpha val="60000"/>
                  </a:schemeClr>
                </a:solidFill>
              </a:rPr>
              <a:t>về</a:t>
            </a:r>
            <a:r>
              <a:rPr lang="vi-VN" sz="2000" dirty="0">
                <a:solidFill>
                  <a:schemeClr val="tx1">
                    <a:alpha val="60000"/>
                  </a:schemeClr>
                </a:solidFill>
              </a:rPr>
              <a:t> </a:t>
            </a:r>
            <a:r>
              <a:rPr lang="vi-VN" sz="2000" dirty="0" err="1">
                <a:solidFill>
                  <a:schemeClr val="tx1">
                    <a:alpha val="60000"/>
                  </a:schemeClr>
                </a:solidFill>
              </a:rPr>
              <a:t>thời</a:t>
            </a:r>
            <a:r>
              <a:rPr lang="vi-VN" sz="2000" dirty="0">
                <a:solidFill>
                  <a:schemeClr val="tx1">
                    <a:alpha val="60000"/>
                  </a:schemeClr>
                </a:solidFill>
              </a:rPr>
              <a:t> gian </a:t>
            </a:r>
            <a:r>
              <a:rPr lang="vi-VN" sz="2000" dirty="0" err="1">
                <a:solidFill>
                  <a:schemeClr val="tx1">
                    <a:alpha val="60000"/>
                  </a:schemeClr>
                </a:solidFill>
              </a:rPr>
              <a:t>xử</a:t>
            </a:r>
            <a:r>
              <a:rPr lang="vi-VN" sz="2000" dirty="0">
                <a:solidFill>
                  <a:schemeClr val="tx1">
                    <a:alpha val="60000"/>
                  </a:schemeClr>
                </a:solidFill>
              </a:rPr>
              <a:t> </a:t>
            </a:r>
            <a:r>
              <a:rPr lang="vi-VN" sz="2000" dirty="0" err="1">
                <a:solidFill>
                  <a:schemeClr val="tx1">
                    <a:alpha val="60000"/>
                  </a:schemeClr>
                </a:solidFill>
              </a:rPr>
              <a:t>lý</a:t>
            </a:r>
            <a:r>
              <a:rPr lang="vi-VN" sz="2000" dirty="0">
                <a:solidFill>
                  <a:schemeClr val="tx1">
                    <a:alpha val="60000"/>
                  </a:schemeClr>
                </a:solidFill>
              </a:rPr>
              <a:t> so </a:t>
            </a:r>
            <a:r>
              <a:rPr lang="vi-VN" sz="2000" dirty="0" err="1">
                <a:solidFill>
                  <a:schemeClr val="tx1">
                    <a:alpha val="60000"/>
                  </a:schemeClr>
                </a:solidFill>
              </a:rPr>
              <a:t>với</a:t>
            </a:r>
            <a:r>
              <a:rPr lang="vi-VN" sz="2000" dirty="0">
                <a:solidFill>
                  <a:schemeClr val="tx1">
                    <a:alpha val="60000"/>
                  </a:schemeClr>
                </a:solidFill>
              </a:rPr>
              <a:t> </a:t>
            </a:r>
            <a:r>
              <a:rPr lang="vi-VN" sz="2000" dirty="0" err="1">
                <a:solidFill>
                  <a:schemeClr val="tx1">
                    <a:alpha val="60000"/>
                  </a:schemeClr>
                </a:solidFill>
              </a:rPr>
              <a:t>các</a:t>
            </a:r>
            <a:r>
              <a:rPr lang="vi-VN" sz="2000" dirty="0">
                <a:solidFill>
                  <a:schemeClr val="tx1">
                    <a:alpha val="60000"/>
                  </a:schemeClr>
                </a:solidFill>
              </a:rPr>
              <a:t> phương </a:t>
            </a:r>
            <a:r>
              <a:rPr lang="vi-VN" sz="2000" err="1">
                <a:solidFill>
                  <a:schemeClr val="tx1">
                    <a:alpha val="60000"/>
                  </a:schemeClr>
                </a:solidFill>
              </a:rPr>
              <a:t>pháp</a:t>
            </a:r>
            <a:r>
              <a:rPr lang="vi-VN" sz="2000">
                <a:solidFill>
                  <a:schemeClr val="tx1">
                    <a:alpha val="60000"/>
                  </a:schemeClr>
                </a:solidFill>
              </a:rPr>
              <a:t> top-down. </a:t>
            </a:r>
            <a:endParaRPr lang="en-US" sz="2000" dirty="0">
              <a:solidFill>
                <a:schemeClr val="tx1">
                  <a:alpha val="60000"/>
                </a:schemeClr>
              </a:solidFill>
            </a:endParaRPr>
          </a:p>
          <a:p>
            <a:pPr algn="just">
              <a:spcAft>
                <a:spcPts val="1500"/>
              </a:spcAft>
            </a:pPr>
            <a:endParaRPr lang="vi-VN" sz="2000" dirty="0">
              <a:solidFill>
                <a:schemeClr val="tx1">
                  <a:alpha val="60000"/>
                </a:schemeClr>
              </a:solidFill>
            </a:endParaRPr>
          </a:p>
        </p:txBody>
      </p:sp>
      <p:pic>
        <p:nvPicPr>
          <p:cNvPr id="10244" name="Picture 4">
            <a:extLst>
              <a:ext uri="{FF2B5EF4-FFF2-40B4-BE49-F238E27FC236}">
                <a16:creationId xmlns:a16="http://schemas.microsoft.com/office/drawing/2014/main" id="{F558975A-1EE8-EC4D-468D-968B17183D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05" r="3270"/>
          <a:stretch/>
        </p:blipFill>
        <p:spPr bwMode="auto">
          <a:xfrm>
            <a:off x="549537" y="1979436"/>
            <a:ext cx="4669444" cy="4231583"/>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18B967CA-DCB7-D065-5DD2-E0C27264765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4059980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26</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vi-VN" sz="2800" dirty="0">
                <a:solidFill>
                  <a:schemeClr val="tx1">
                    <a:alpha val="60000"/>
                  </a:schemeClr>
                </a:solidFill>
              </a:rPr>
              <a:t>So sánh</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325F1186-687D-C3E1-0047-32E10411ADBA}"/>
              </a:ext>
            </a:extLst>
          </p:cNvPr>
          <p:cNvSpPr txBox="1"/>
          <p:nvPr/>
        </p:nvSpPr>
        <p:spPr>
          <a:xfrm>
            <a:off x="5503653" y="1846201"/>
            <a:ext cx="6136157" cy="3439403"/>
          </a:xfrm>
          <a:prstGeom prst="rect">
            <a:avLst/>
          </a:prstGeom>
          <a:noFill/>
        </p:spPr>
        <p:txBody>
          <a:bodyPr wrap="square">
            <a:spAutoFit/>
          </a:bodyPr>
          <a:lstStyle/>
          <a:p>
            <a:pPr algn="just">
              <a:spcAft>
                <a:spcPts val="1500"/>
              </a:spcAft>
            </a:pPr>
            <a:r>
              <a:rPr lang="vi-VN" sz="2000" dirty="0">
                <a:solidFill>
                  <a:schemeClr val="tx1">
                    <a:alpha val="60000"/>
                  </a:schemeClr>
                </a:solidFill>
              </a:rPr>
              <a:t>OpenPose có ưu điểm về thời gian xử lý so với các phương pháp top-down. </a:t>
            </a:r>
            <a:endParaRPr lang="en-US" sz="2000" dirty="0">
              <a:solidFill>
                <a:schemeClr val="tx1">
                  <a:alpha val="60000"/>
                </a:schemeClr>
              </a:solidFill>
            </a:endParaRPr>
          </a:p>
          <a:p>
            <a:pPr algn="just">
              <a:spcAft>
                <a:spcPts val="1500"/>
              </a:spcAft>
            </a:pPr>
            <a:r>
              <a:rPr lang="en-US" sz="2000" dirty="0">
                <a:solidFill>
                  <a:schemeClr val="tx1">
                    <a:alpha val="60000"/>
                  </a:schemeClr>
                </a:solidFill>
              </a:rPr>
              <a:t>T</a:t>
            </a:r>
            <a:r>
              <a:rPr lang="vi-VN" sz="2000" dirty="0">
                <a:solidFill>
                  <a:schemeClr val="tx1">
                    <a:alpha val="60000"/>
                  </a:schemeClr>
                </a:solidFill>
              </a:rPr>
              <a:t>rong khung ảnh có ít người, mô hình top-down có thể cho kết quả dự đoán keypoints tốt hơn.</a:t>
            </a:r>
            <a:endParaRPr lang="en-US" sz="2000" dirty="0">
              <a:solidFill>
                <a:schemeClr val="tx1">
                  <a:alpha val="60000"/>
                </a:schemeClr>
              </a:solidFill>
            </a:endParaRPr>
          </a:p>
          <a:p>
            <a:pPr algn="just">
              <a:spcAft>
                <a:spcPts val="1500"/>
              </a:spcAft>
            </a:pPr>
            <a:r>
              <a:rPr lang="vi-VN" sz="2000" dirty="0">
                <a:solidFill>
                  <a:schemeClr val="tx1">
                    <a:alpha val="60000"/>
                  </a:schemeClr>
                </a:solidFill>
              </a:rPr>
              <a:t>Nhìn chung, các phương pháp đều phải giải quyết các thách thức như thời gian chạy, hiệu quả của mô hình trong khung ảnh nhiều người, hình ảnh mờ, hình ảnh chỉ chứa một phần cơ thể người, …</a:t>
            </a:r>
          </a:p>
          <a:p>
            <a:pPr algn="just">
              <a:spcAft>
                <a:spcPts val="1500"/>
              </a:spcAft>
            </a:pPr>
            <a:endParaRPr lang="vi-VN" sz="2000" dirty="0">
              <a:solidFill>
                <a:schemeClr val="tx1">
                  <a:alpha val="60000"/>
                </a:schemeClr>
              </a:solidFill>
            </a:endParaRPr>
          </a:p>
        </p:txBody>
      </p:sp>
      <p:pic>
        <p:nvPicPr>
          <p:cNvPr id="10244" name="Picture 4">
            <a:extLst>
              <a:ext uri="{FF2B5EF4-FFF2-40B4-BE49-F238E27FC236}">
                <a16:creationId xmlns:a16="http://schemas.microsoft.com/office/drawing/2014/main" id="{F558975A-1EE8-EC4D-468D-968B17183D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05" r="3270"/>
          <a:stretch/>
        </p:blipFill>
        <p:spPr bwMode="auto">
          <a:xfrm>
            <a:off x="549537" y="1979436"/>
            <a:ext cx="4669444" cy="4231583"/>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13">
            <a:extLst>
              <a:ext uri="{FF2B5EF4-FFF2-40B4-BE49-F238E27FC236}">
                <a16:creationId xmlns:a16="http://schemas.microsoft.com/office/drawing/2014/main" id="{1D7D6562-8793-17AE-9800-29A83FE388F4}"/>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929387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27</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37043"/>
          </a:xfrm>
          <a:prstGeom prst="rect">
            <a:avLst/>
          </a:prstGeom>
          <a:noFill/>
        </p:spPr>
        <p:txBody>
          <a:bodyPr wrap="square">
            <a:spAutoFit/>
          </a:bodyPr>
          <a:lstStyle/>
          <a:p>
            <a:pPr algn="just">
              <a:lnSpc>
                <a:spcPct val="80000"/>
              </a:lnSpc>
              <a:spcBef>
                <a:spcPts val="1000"/>
              </a:spcBef>
              <a:spcAft>
                <a:spcPts val="800"/>
              </a:spcAft>
            </a:pPr>
            <a:r>
              <a:rPr lang="vi-VN" sz="2800" dirty="0">
                <a:solidFill>
                  <a:schemeClr val="tx1">
                    <a:alpha val="60000"/>
                  </a:schemeClr>
                </a:solidFill>
              </a:rPr>
              <a:t>So sánh</a:t>
            </a:r>
            <a:endParaRPr lang="en-US" sz="2800" dirty="0">
              <a:solidFill>
                <a:schemeClr val="tx1">
                  <a:alpha val="60000"/>
                </a:schemeClr>
              </a:solidFill>
            </a:endParaRPr>
          </a:p>
        </p:txBody>
      </p:sp>
      <p:sp>
        <p:nvSpPr>
          <p:cNvPr id="7" name="Date Placeholder 13">
            <a:extLst>
              <a:ext uri="{FF2B5EF4-FFF2-40B4-BE49-F238E27FC236}">
                <a16:creationId xmlns:a16="http://schemas.microsoft.com/office/drawing/2014/main" id="{1D7D6562-8793-17AE-9800-29A83FE388F4}"/>
              </a:ext>
            </a:extLst>
          </p:cNvPr>
          <p:cNvSpPr>
            <a:spLocks noGrp="1"/>
          </p:cNvSpPr>
          <p:nvPr>
            <p:ph type="dt" sz="half" idx="10"/>
          </p:nvPr>
        </p:nvSpPr>
        <p:spPr>
          <a:xfrm>
            <a:off x="550863" y="6507212"/>
            <a:ext cx="2628900" cy="153888"/>
          </a:xfrm>
        </p:spPr>
        <p:txBody>
          <a:bodyPr/>
          <a:lstStyle/>
          <a:p>
            <a:r>
              <a:rPr lang="en-US"/>
              <a:t>Thursday, November 17th, 2022</a:t>
            </a:r>
          </a:p>
        </p:txBody>
      </p:sp>
      <p:graphicFrame>
        <p:nvGraphicFramePr>
          <p:cNvPr id="4" name="Table 7">
            <a:extLst>
              <a:ext uri="{FF2B5EF4-FFF2-40B4-BE49-F238E27FC236}">
                <a16:creationId xmlns:a16="http://schemas.microsoft.com/office/drawing/2014/main" id="{F51FACAC-A84C-51E1-C657-BD2E35D3DDCA}"/>
              </a:ext>
            </a:extLst>
          </p:cNvPr>
          <p:cNvGraphicFramePr>
            <a:graphicFrameLocks noGrp="1"/>
          </p:cNvGraphicFramePr>
          <p:nvPr>
            <p:extLst>
              <p:ext uri="{D42A27DB-BD31-4B8C-83A1-F6EECF244321}">
                <p14:modId xmlns:p14="http://schemas.microsoft.com/office/powerpoint/2010/main" val="1542221820"/>
              </p:ext>
            </p:extLst>
          </p:nvPr>
        </p:nvGraphicFramePr>
        <p:xfrm>
          <a:off x="1653396" y="2183592"/>
          <a:ext cx="8885208" cy="2931871"/>
        </p:xfrm>
        <a:graphic>
          <a:graphicData uri="http://schemas.openxmlformats.org/drawingml/2006/table">
            <a:tbl>
              <a:tblPr firstRow="1" bandRow="1">
                <a:tableStyleId>{5C22544A-7EE6-4342-B048-85BDC9FD1C3A}</a:tableStyleId>
              </a:tblPr>
              <a:tblGrid>
                <a:gridCol w="4442604">
                  <a:extLst>
                    <a:ext uri="{9D8B030D-6E8A-4147-A177-3AD203B41FA5}">
                      <a16:colId xmlns:a16="http://schemas.microsoft.com/office/drawing/2014/main" val="2510450953"/>
                    </a:ext>
                  </a:extLst>
                </a:gridCol>
                <a:gridCol w="4442604">
                  <a:extLst>
                    <a:ext uri="{9D8B030D-6E8A-4147-A177-3AD203B41FA5}">
                      <a16:colId xmlns:a16="http://schemas.microsoft.com/office/drawing/2014/main" val="2040053336"/>
                    </a:ext>
                  </a:extLst>
                </a:gridCol>
              </a:tblGrid>
              <a:tr h="78935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alpha val="60000"/>
                            </a:schemeClr>
                          </a:solidFill>
                        </a:rPr>
                        <a:t>Top-down pose estimation</a:t>
                      </a:r>
                      <a:r>
                        <a:rPr lang="vi-VN" sz="1800" dirty="0">
                          <a:solidFill>
                            <a:schemeClr val="tx1">
                              <a:alpha val="60000"/>
                            </a:schemeClr>
                          </a:solidFill>
                        </a:rPr>
                        <a:t> </a:t>
                      </a:r>
                      <a:endParaRPr lang="en-US" sz="1800" dirty="0">
                        <a:solidFill>
                          <a:schemeClr val="tx1">
                            <a:alpha val="60000"/>
                          </a:schemeClr>
                        </a:solidFill>
                      </a:endParaRP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alpha val="60000"/>
                            </a:schemeClr>
                          </a:solidFill>
                        </a:rPr>
                        <a:t>Bottom-up pose estimation</a:t>
                      </a:r>
                    </a:p>
                    <a:p>
                      <a:pPr algn="ctr"/>
                      <a:endParaRPr lang="en-US" dirty="0"/>
                    </a:p>
                  </a:txBody>
                  <a:tcPr/>
                </a:tc>
                <a:extLst>
                  <a:ext uri="{0D108BD9-81ED-4DB2-BD59-A6C34878D82A}">
                    <a16:rowId xmlns:a16="http://schemas.microsoft.com/office/drawing/2014/main" val="1650561732"/>
                  </a:ext>
                </a:extLst>
              </a:tr>
              <a:tr h="214252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800" b="0" i="0" kern="1200" dirty="0">
                          <a:solidFill>
                            <a:schemeClr val="dk1"/>
                          </a:solidFill>
                          <a:effectLst/>
                          <a:latin typeface="+mn-lt"/>
                          <a:ea typeface="+mn-ea"/>
                          <a:cs typeface="+mn-cs"/>
                        </a:rPr>
                        <a:t>Thời gian để chạy thuật toán tăng tỷ lệ thuận với số lượng người được phát hiện trong ảnh, khiến việc chạy thuật toán tốn nhiều thời gian.</a:t>
                      </a:r>
                    </a:p>
                    <a:p>
                      <a:endParaRPr lang="en-US" dirty="0"/>
                    </a:p>
                  </a:txBody>
                  <a:tcPr/>
                </a:tc>
                <a:tc>
                  <a:txBody>
                    <a:bodyPr/>
                    <a:lstStyle/>
                    <a:p>
                      <a:r>
                        <a:rPr lang="vi-VN" dirty="0"/>
                        <a:t>Thời gian xử lý tốt hơn các phương pháp top-down. </a:t>
                      </a:r>
                    </a:p>
                    <a:p>
                      <a:r>
                        <a:rPr lang="vi-VN" dirty="0"/>
                        <a:t>Trong trường hợp khung ảnh có ít người, mô hình top-down có thể cho kết quả dự đoán keypoints tốt hơn.</a:t>
                      </a:r>
                    </a:p>
                    <a:p>
                      <a:endParaRPr lang="en-US" dirty="0"/>
                    </a:p>
                  </a:txBody>
                  <a:tcPr/>
                </a:tc>
                <a:extLst>
                  <a:ext uri="{0D108BD9-81ED-4DB2-BD59-A6C34878D82A}">
                    <a16:rowId xmlns:a16="http://schemas.microsoft.com/office/drawing/2014/main" val="3887340554"/>
                  </a:ext>
                </a:extLst>
              </a:tr>
            </a:tbl>
          </a:graphicData>
        </a:graphic>
      </p:graphicFrame>
    </p:spTree>
    <p:extLst>
      <p:ext uri="{BB962C8B-B14F-4D97-AF65-F5344CB8AC3E}">
        <p14:creationId xmlns:p14="http://schemas.microsoft.com/office/powerpoint/2010/main" val="937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Giải</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28</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err="1"/>
              <a:t>Truyền</a:t>
            </a:r>
            <a:r>
              <a:rPr lang="en-US" sz="2000" b="1"/>
              <a:t> thống</a:t>
            </a:r>
            <a:endParaRPr lang="en-US" sz="2000" b="1" dirty="0"/>
          </a:p>
          <a:p>
            <a:pPr marL="0" indent="0" algn="just">
              <a:lnSpc>
                <a:spcPct val="80000"/>
              </a:lnSpc>
            </a:pPr>
            <a:r>
              <a:rPr lang="en-US" sz="2000" b="1" dirty="0" err="1"/>
              <a:t>Nhận</a:t>
            </a:r>
            <a:r>
              <a:rPr lang="en-US" sz="2000" b="1" dirty="0"/>
              <a:t> </a:t>
            </a:r>
            <a:r>
              <a:rPr lang="en-US" sz="2000" b="1" dirty="0" err="1"/>
              <a:t>dạng</a:t>
            </a:r>
            <a:r>
              <a:rPr lang="en-US" sz="2000" b="1" dirty="0"/>
              <a:t> 2D</a:t>
            </a:r>
          </a:p>
          <a:p>
            <a:pPr marL="0" indent="0" algn="just">
              <a:lnSpc>
                <a:spcPct val="80000"/>
              </a:lnSpc>
            </a:pPr>
            <a:r>
              <a:rPr lang="en-US" sz="2000" b="1" dirty="0" err="1"/>
              <a:t>Nhận</a:t>
            </a:r>
            <a:r>
              <a:rPr lang="en-US" sz="2000" b="1" dirty="0"/>
              <a:t> </a:t>
            </a:r>
            <a:r>
              <a:rPr lang="en-US" sz="2000" b="1" dirty="0" err="1"/>
              <a:t>dạng</a:t>
            </a:r>
            <a:r>
              <a:rPr lang="en-US" sz="2000" b="1" dirty="0"/>
              <a:t> 3D</a:t>
            </a:r>
            <a:endParaRPr lang="vi-VN" sz="2000" b="1" dirty="0"/>
          </a:p>
          <a:p>
            <a:pPr marL="0" indent="0" algn="just" fontAlgn="base">
              <a:lnSpc>
                <a:spcPct val="80000"/>
              </a:lnSpc>
            </a:pPr>
            <a:r>
              <a:rPr lang="en-US" sz="2000" b="1"/>
              <a:t>Deep Learning</a:t>
            </a:r>
            <a:endParaRPr lang="vi-VN" sz="2000" b="1"/>
          </a:p>
        </p:txBody>
      </p:sp>
      <p:sp>
        <p:nvSpPr>
          <p:cNvPr id="7" name="Date Placeholder 13">
            <a:extLst>
              <a:ext uri="{FF2B5EF4-FFF2-40B4-BE49-F238E27FC236}">
                <a16:creationId xmlns:a16="http://schemas.microsoft.com/office/drawing/2014/main" id="{8E96E761-0E17-8570-A3AA-7AAE362C38A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5295427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2" end="2"/>
                                            </p:txEl>
                                          </p:spTgt>
                                        </p:tgtEl>
                                        <p:attrNameLst>
                                          <p:attrName>style.color</p:attrName>
                                        </p:attrNameLst>
                                      </p:cBhvr>
                                      <p:to>
                                        <a:schemeClr val="bg1"/>
                                      </p:to>
                                    </p:animClr>
                                    <p:animClr clrSpc="rgb" dir="cw">
                                      <p:cBhvr>
                                        <p:cTn id="7" dur="250" autoRev="1" fill="remove"/>
                                        <p:tgtEl>
                                          <p:spTgt spid="3">
                                            <p:txEl>
                                              <p:pRg st="2" end="2"/>
                                            </p:txEl>
                                          </p:spTgt>
                                        </p:tgtEl>
                                        <p:attrNameLst>
                                          <p:attrName>fillcolor</p:attrName>
                                        </p:attrNameLst>
                                      </p:cBhvr>
                                      <p:to>
                                        <a:schemeClr val="bg1"/>
                                      </p:to>
                                    </p:animClr>
                                    <p:set>
                                      <p:cBhvr>
                                        <p:cTn id="8" dur="250" autoRev="1" fill="remove"/>
                                        <p:tgtEl>
                                          <p:spTgt spid="3">
                                            <p:txEl>
                                              <p:pRg st="2" end="2"/>
                                            </p:txEl>
                                          </p:spTgt>
                                        </p:tgtEl>
                                        <p:attrNameLst>
                                          <p:attrName>fill.type</p:attrName>
                                        </p:attrNameLst>
                                      </p:cBhvr>
                                      <p:to>
                                        <p:strVal val="solid"/>
                                      </p:to>
                                    </p:set>
                                    <p:set>
                                      <p:cBhvr>
                                        <p:cTn id="9" dur="250" autoRev="1" fill="remove"/>
                                        <p:tgtEl>
                                          <p:spTgt spid="3">
                                            <p:txEl>
                                              <p:pRg st="2" end="2"/>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29</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50864" y="4533078"/>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a:solidFill>
                  <a:schemeClr val="tx1">
                    <a:alpha val="60000"/>
                  </a:schemeClr>
                </a:solidFill>
              </a:rPr>
              <a:t>Bước 1</a:t>
            </a:r>
            <a:r>
              <a:rPr lang="en-US" sz="2800" dirty="0">
                <a:solidFill>
                  <a:schemeClr val="tx1">
                    <a:alpha val="60000"/>
                  </a:schemeClr>
                </a:solidFill>
              </a:rPr>
              <a:t>:  </a:t>
            </a:r>
            <a:r>
              <a:rPr lang="vi-VN" sz="2800" dirty="0">
                <a:solidFill>
                  <a:schemeClr val="tx1">
                    <a:alpha val="60000"/>
                  </a:schemeClr>
                </a:solidFill>
              </a:rPr>
              <a:t>Thu nhận và biểu diễn ảnh độ sâu </a:t>
            </a:r>
            <a:endParaRPr lang="en-US" sz="2800" dirty="0">
              <a:solidFill>
                <a:schemeClr val="tx1">
                  <a:alpha val="60000"/>
                </a:schemeClr>
              </a:solidFill>
            </a:endParaRPr>
          </a:p>
        </p:txBody>
      </p:sp>
      <p:sp>
        <p:nvSpPr>
          <p:cNvPr id="6" name="Date Placeholder 13">
            <a:extLst>
              <a:ext uri="{FF2B5EF4-FFF2-40B4-BE49-F238E27FC236}">
                <a16:creationId xmlns:a16="http://schemas.microsoft.com/office/drawing/2014/main" id="{51A8EC90-C9FF-3BFC-1E38-59FEBDB45068}"/>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4" name="Picture 2" descr="Mở ảnh">
            <a:extLst>
              <a:ext uri="{FF2B5EF4-FFF2-40B4-BE49-F238E27FC236}">
                <a16:creationId xmlns:a16="http://schemas.microsoft.com/office/drawing/2014/main" id="{6D656C28-9539-B047-291A-3FC3FAB660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1792" y="1575501"/>
            <a:ext cx="8768416" cy="2486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765422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1" name="Freeform: Shape 3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Oval 3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36" name="Rectangle 3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549275"/>
            <a:ext cx="4500562" cy="1562959"/>
          </a:xfrm>
        </p:spPr>
        <p:txBody>
          <a:bodyPr vert="horz" wrap="square" lIns="0" tIns="0" rIns="0" bIns="0" rtlCol="0" anchor="t" anchorCtr="0">
            <a:normAutofit/>
          </a:bodyPr>
          <a:lstStyle/>
          <a:p>
            <a:pPr>
              <a:lnSpc>
                <a:spcPct val="100000"/>
              </a:lnSpc>
            </a:pPr>
            <a:r>
              <a:rPr lang="en-US" kern="1200" dirty="0">
                <a:solidFill>
                  <a:schemeClr val="tx1"/>
                </a:solidFill>
                <a:latin typeface="Bahnschrift" panose="020B0502040204020203" pitchFamily="34" charset="0"/>
                <a:cs typeface="Times New Roman" panose="02020603050405020304" pitchFamily="18" charset="0"/>
              </a:rPr>
              <a:t>Giới thiệu</a:t>
            </a:r>
          </a:p>
        </p:txBody>
      </p:sp>
      <p:sp>
        <p:nvSpPr>
          <p:cNvPr id="38" name="Freeform: Shape 37">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50863" y="1626234"/>
            <a:ext cx="5133945" cy="4070322"/>
          </a:xfrm>
          <a:noFill/>
        </p:spPr>
        <p:txBody>
          <a:bodyPr vert="horz" wrap="square" lIns="0" tIns="0" rIns="0" bIns="0" rtlCol="0" anchor="t">
            <a:normAutofit/>
          </a:bodyPr>
          <a:lstStyle/>
          <a:p>
            <a:pPr marL="0" indent="0" algn="just">
              <a:buNone/>
            </a:pPr>
            <a:r>
              <a:rPr lang="en-US" sz="2400" dirty="0" err="1"/>
              <a:t>Tóm</a:t>
            </a:r>
            <a:r>
              <a:rPr lang="en-US" sz="2400" dirty="0"/>
              <a:t> </a:t>
            </a:r>
            <a:r>
              <a:rPr lang="en-US" sz="2400" dirty="0" err="1"/>
              <a:t>tắt</a:t>
            </a:r>
            <a:r>
              <a:rPr lang="en-US" sz="2400" dirty="0"/>
              <a:t> </a:t>
            </a:r>
            <a:r>
              <a:rPr lang="en-US" sz="2400" dirty="0" err="1"/>
              <a:t>đồ</a:t>
            </a:r>
            <a:r>
              <a:rPr lang="en-US" sz="2400" dirty="0"/>
              <a:t> </a:t>
            </a:r>
            <a:r>
              <a:rPr lang="en-US" sz="2400" dirty="0" err="1"/>
              <a:t>án</a:t>
            </a:r>
            <a:endParaRPr lang="en-US" sz="2400" dirty="0"/>
          </a:p>
          <a:p>
            <a:pPr marL="0" indent="0" algn="just">
              <a:buNone/>
            </a:pPr>
            <a:r>
              <a:rPr lang="vi-VN" sz="1800" dirty="0"/>
              <a:t>2D, 3D Pose Estimation là một </a:t>
            </a:r>
            <a:r>
              <a:rPr lang="en-US" sz="1800" dirty="0" err="1"/>
              <a:t>chủ</a:t>
            </a:r>
            <a:r>
              <a:rPr lang="en-US" sz="1800" dirty="0"/>
              <a:t> </a:t>
            </a:r>
            <a:r>
              <a:rPr lang="en-US" sz="1800" dirty="0" err="1"/>
              <a:t>đề</a:t>
            </a:r>
            <a:r>
              <a:rPr lang="en-US" sz="1800" dirty="0"/>
              <a:t> </a:t>
            </a:r>
            <a:r>
              <a:rPr lang="vi-VN" sz="1800" dirty="0" err="1"/>
              <a:t>khá</a:t>
            </a:r>
            <a:r>
              <a:rPr lang="vi-VN" sz="1800" dirty="0"/>
              <a:t> </a:t>
            </a:r>
            <a:r>
              <a:rPr lang="vi-VN" sz="1800" dirty="0" err="1"/>
              <a:t>phổ</a:t>
            </a:r>
            <a:r>
              <a:rPr lang="vi-VN" sz="1800" dirty="0"/>
              <a:t> </a:t>
            </a:r>
            <a:r>
              <a:rPr lang="vi-VN" sz="1800" dirty="0" err="1"/>
              <a:t>biến</a:t>
            </a:r>
            <a:r>
              <a:rPr lang="vi-VN" sz="1800" dirty="0"/>
              <a:t> trong </a:t>
            </a:r>
            <a:r>
              <a:rPr lang="vi-VN" sz="1800" dirty="0" err="1"/>
              <a:t>lĩnh</a:t>
            </a:r>
            <a:r>
              <a:rPr lang="vi-VN" sz="1800" dirty="0"/>
              <a:t> </a:t>
            </a:r>
            <a:r>
              <a:rPr lang="vi-VN" sz="1800" dirty="0" err="1"/>
              <a:t>vực</a:t>
            </a:r>
            <a:r>
              <a:rPr lang="vi-VN" sz="1800" dirty="0"/>
              <a:t> </a:t>
            </a:r>
            <a:r>
              <a:rPr lang="vi-VN" sz="1800" dirty="0" err="1"/>
              <a:t>xử</a:t>
            </a:r>
            <a:r>
              <a:rPr lang="vi-VN" sz="1800" dirty="0"/>
              <a:t> </a:t>
            </a:r>
            <a:r>
              <a:rPr lang="vi-VN" sz="1800" dirty="0" err="1"/>
              <a:t>lý</a:t>
            </a:r>
            <a:r>
              <a:rPr lang="vi-VN" sz="1800" dirty="0"/>
              <a:t> </a:t>
            </a:r>
            <a:r>
              <a:rPr lang="vi-VN" sz="1800" dirty="0" err="1"/>
              <a:t>ảnh</a:t>
            </a:r>
            <a:r>
              <a:rPr lang="vi-VN" sz="1800" dirty="0"/>
              <a:t>. Mức ý nghĩa ở đây là chúng ta phải rút ra được những đặc điểm đặc trưng của đối tượng</a:t>
            </a:r>
            <a:r>
              <a:rPr lang="en-US" sz="1800" dirty="0"/>
              <a:t> </a:t>
            </a:r>
            <a:r>
              <a:rPr lang="en-US" sz="1800" dirty="0" err="1"/>
              <a:t>để</a:t>
            </a:r>
            <a:r>
              <a:rPr lang="en-US" sz="1800" dirty="0"/>
              <a:t> </a:t>
            </a:r>
            <a:r>
              <a:rPr lang="vi-VN" sz="1800" dirty="0"/>
              <a:t>mô tả đối tượng đó.</a:t>
            </a:r>
            <a:endParaRPr lang="en-US" sz="1800" dirty="0"/>
          </a:p>
          <a:p>
            <a:pPr marL="0" indent="0">
              <a:buNone/>
            </a:pPr>
            <a:r>
              <a:rPr lang="en-US" sz="1800" dirty="0"/>
              <a:t>Input: </a:t>
            </a:r>
            <a:r>
              <a:rPr lang="en-US" sz="1800" dirty="0" err="1"/>
              <a:t>Ảnh</a:t>
            </a:r>
            <a:r>
              <a:rPr lang="en-US" sz="1800" dirty="0"/>
              <a:t> </a:t>
            </a:r>
            <a:r>
              <a:rPr lang="en-US" sz="1800" dirty="0" err="1"/>
              <a:t>tĩnh</a:t>
            </a:r>
            <a:r>
              <a:rPr lang="en-US" sz="1800" dirty="0"/>
              <a:t>, video (2D, 3D).</a:t>
            </a:r>
          </a:p>
          <a:p>
            <a:pPr marL="0" indent="0">
              <a:buNone/>
            </a:pPr>
            <a:r>
              <a:rPr lang="en-US" sz="1800" dirty="0">
                <a:cs typeface="Times New Roman" panose="02020603050405020304" pitchFamily="18" charset="0"/>
              </a:rPr>
              <a:t>→ Thu </a:t>
            </a:r>
            <a:r>
              <a:rPr lang="en-US" sz="1800" dirty="0" err="1">
                <a:cs typeface="Times New Roman" panose="02020603050405020304" pitchFamily="18" charset="0"/>
              </a:rPr>
              <a:t>nhận</a:t>
            </a:r>
            <a:r>
              <a:rPr lang="en-US" sz="1800" dirty="0">
                <a:cs typeface="Times New Roman" panose="02020603050405020304" pitchFamily="18" charset="0"/>
              </a:rPr>
              <a:t> </a:t>
            </a:r>
            <a:r>
              <a:rPr lang="en-US" sz="1800" dirty="0" err="1">
                <a:cs typeface="Times New Roman" panose="02020603050405020304" pitchFamily="18" charset="0"/>
              </a:rPr>
              <a:t>và</a:t>
            </a:r>
            <a:r>
              <a:rPr lang="en-US" sz="1800" dirty="0">
                <a:cs typeface="Times New Roman" panose="02020603050405020304" pitchFamily="18" charset="0"/>
              </a:rPr>
              <a:t> </a:t>
            </a:r>
            <a:r>
              <a:rPr lang="en-US" sz="1800" dirty="0" err="1">
                <a:cs typeface="Times New Roman" panose="02020603050405020304" pitchFamily="18" charset="0"/>
              </a:rPr>
              <a:t>biểu</a:t>
            </a:r>
            <a:r>
              <a:rPr lang="en-US" sz="1800" dirty="0">
                <a:cs typeface="Times New Roman" panose="02020603050405020304" pitchFamily="18" charset="0"/>
              </a:rPr>
              <a:t> </a:t>
            </a:r>
            <a:r>
              <a:rPr lang="en-US" sz="1800" dirty="0" err="1">
                <a:cs typeface="Times New Roman" panose="02020603050405020304" pitchFamily="18" charset="0"/>
              </a:rPr>
              <a:t>diễn</a:t>
            </a:r>
            <a:r>
              <a:rPr lang="en-US" sz="1800" dirty="0">
                <a:cs typeface="Times New Roman" panose="02020603050405020304" pitchFamily="18" charset="0"/>
              </a:rPr>
              <a:t> → </a:t>
            </a:r>
            <a:r>
              <a:rPr lang="en-US" sz="1800" dirty="0" err="1">
                <a:cs typeface="Times New Roman" panose="02020603050405020304" pitchFamily="18" charset="0"/>
              </a:rPr>
              <a:t>Xây</a:t>
            </a:r>
            <a:r>
              <a:rPr lang="en-US" sz="1800" dirty="0">
                <a:cs typeface="Times New Roman" panose="02020603050405020304" pitchFamily="18" charset="0"/>
              </a:rPr>
              <a:t> </a:t>
            </a:r>
            <a:r>
              <a:rPr lang="en-US" sz="1800" dirty="0" err="1">
                <a:cs typeface="Times New Roman" panose="02020603050405020304" pitchFamily="18" charset="0"/>
              </a:rPr>
              <a:t>dựng</a:t>
            </a:r>
            <a:r>
              <a:rPr lang="en-US" sz="1800" dirty="0">
                <a:cs typeface="Times New Roman" panose="02020603050405020304" pitchFamily="18" charset="0"/>
              </a:rPr>
              <a:t> </a:t>
            </a:r>
            <a:r>
              <a:rPr lang="en-US" sz="1800" dirty="0" err="1">
                <a:cs typeface="Times New Roman" panose="02020603050405020304" pitchFamily="18" charset="0"/>
              </a:rPr>
              <a:t>đồ</a:t>
            </a:r>
            <a:r>
              <a:rPr lang="en-US" sz="1800" dirty="0">
                <a:cs typeface="Times New Roman" panose="02020603050405020304" pitchFamily="18" charset="0"/>
              </a:rPr>
              <a:t> </a:t>
            </a:r>
            <a:r>
              <a:rPr lang="en-US" sz="1800" dirty="0" err="1">
                <a:cs typeface="Times New Roman" panose="02020603050405020304" pitchFamily="18" charset="0"/>
              </a:rPr>
              <a:t>thị</a:t>
            </a:r>
            <a:endParaRPr lang="en-US" sz="1800" dirty="0">
              <a:cs typeface="Times New Roman" panose="02020603050405020304" pitchFamily="18" charset="0"/>
            </a:endParaRPr>
          </a:p>
          <a:p>
            <a:pPr marL="0" indent="0">
              <a:buNone/>
            </a:pPr>
            <a:r>
              <a:rPr lang="en-US" sz="1800" dirty="0">
                <a:cs typeface="Times New Roman" panose="02020603050405020304" pitchFamily="18" charset="0"/>
              </a:rPr>
              <a:t>→ </a:t>
            </a:r>
            <a:r>
              <a:rPr lang="en-US" sz="1800" dirty="0" err="1">
                <a:cs typeface="Times New Roman" panose="02020603050405020304" pitchFamily="18" charset="0"/>
              </a:rPr>
              <a:t>Tìm</a:t>
            </a:r>
            <a:r>
              <a:rPr lang="en-US" sz="1800" dirty="0">
                <a:cs typeface="Times New Roman" panose="02020603050405020304" pitchFamily="18" charset="0"/>
              </a:rPr>
              <a:t> </a:t>
            </a:r>
            <a:r>
              <a:rPr lang="en-US" sz="1800" dirty="0" err="1">
                <a:cs typeface="Times New Roman" panose="02020603050405020304" pitchFamily="18" charset="0"/>
              </a:rPr>
              <a:t>điểm</a:t>
            </a:r>
            <a:r>
              <a:rPr lang="en-US" sz="1800" dirty="0">
                <a:cs typeface="Times New Roman" panose="02020603050405020304" pitchFamily="18" charset="0"/>
              </a:rPr>
              <a:t> </a:t>
            </a:r>
            <a:r>
              <a:rPr lang="en-US" sz="1800" dirty="0" err="1">
                <a:cs typeface="Times New Roman" panose="02020603050405020304" pitchFamily="18" charset="0"/>
              </a:rPr>
              <a:t>khớp</a:t>
            </a:r>
            <a:r>
              <a:rPr lang="en-US" sz="1800" dirty="0">
                <a:cs typeface="Times New Roman" panose="02020603050405020304" pitchFamily="18" charset="0"/>
              </a:rPr>
              <a:t> → </a:t>
            </a:r>
            <a:r>
              <a:rPr lang="en-US" sz="1800" dirty="0" err="1">
                <a:cs typeface="Times New Roman" panose="02020603050405020304" pitchFamily="18" charset="0"/>
              </a:rPr>
              <a:t>Rút</a:t>
            </a:r>
            <a:r>
              <a:rPr lang="en-US" sz="1800" dirty="0">
                <a:cs typeface="Times New Roman" panose="02020603050405020304" pitchFamily="18" charset="0"/>
              </a:rPr>
              <a:t> </a:t>
            </a:r>
            <a:r>
              <a:rPr lang="en-US" sz="1800" dirty="0" err="1">
                <a:cs typeface="Times New Roman" panose="02020603050405020304" pitchFamily="18" charset="0"/>
              </a:rPr>
              <a:t>trích</a:t>
            </a:r>
            <a:endParaRPr lang="en-US" sz="1800" dirty="0"/>
          </a:p>
          <a:p>
            <a:pPr marL="0" indent="0">
              <a:buNone/>
            </a:pPr>
            <a:r>
              <a:rPr lang="en-US" sz="1800" dirty="0"/>
              <a:t>Output: </a:t>
            </a:r>
            <a:r>
              <a:rPr lang="en-US" sz="1800" dirty="0" err="1"/>
              <a:t>Khung</a:t>
            </a:r>
            <a:r>
              <a:rPr lang="en-US" sz="1800" dirty="0"/>
              <a:t> </a:t>
            </a:r>
            <a:r>
              <a:rPr lang="en-US" sz="1800" dirty="0" err="1"/>
              <a:t>xương</a:t>
            </a:r>
            <a:r>
              <a:rPr lang="en-US" sz="1800" dirty="0"/>
              <a:t> (2D, 3D) (</a:t>
            </a:r>
            <a:r>
              <a:rPr lang="vi-VN" sz="1800" dirty="0"/>
              <a:t>Hành động</a:t>
            </a:r>
            <a:r>
              <a:rPr lang="en-US" sz="1800" dirty="0"/>
              <a:t>).</a:t>
            </a:r>
          </a:p>
        </p:txBody>
      </p:sp>
      <p:grpSp>
        <p:nvGrpSpPr>
          <p:cNvPr id="40" name="Group 39">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79261" y="2030035"/>
            <a:ext cx="1335600" cy="1262947"/>
            <a:chOff x="10145015" y="2343978"/>
            <a:chExt cx="1335600" cy="1262947"/>
          </a:xfrm>
        </p:grpSpPr>
        <p:sp>
          <p:nvSpPr>
            <p:cNvPr id="41" name="Freeform: Shape 40">
              <a:extLst>
                <a:ext uri="{FF2B5EF4-FFF2-40B4-BE49-F238E27FC236}">
                  <a16:creationId xmlns:a16="http://schemas.microsoft.com/office/drawing/2014/main" id="{57DAB968-9B52-4EFF-AD39-7657DFEA6E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962BE440-9634-4380-B142-5DB692420C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4" name="Rectangle 43">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pic>
        <p:nvPicPr>
          <p:cNvPr id="1026" name="Picture 2" descr="A 2019 guide to Human Pose Estimation with Deep Learning">
            <a:extLst>
              <a:ext uri="{FF2B5EF4-FFF2-40B4-BE49-F238E27FC236}">
                <a16:creationId xmlns:a16="http://schemas.microsoft.com/office/drawing/2014/main" id="{F656EE23-A20A-0589-AA2B-3543EBCA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1782" y="1494116"/>
            <a:ext cx="5620236" cy="3909729"/>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13">
            <a:extLst>
              <a:ext uri="{FF2B5EF4-FFF2-40B4-BE49-F238E27FC236}">
                <a16:creationId xmlns:a16="http://schemas.microsoft.com/office/drawing/2014/main" id="{4A34E7FE-06EC-7703-F383-F12F5177BD70}"/>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Footer Placeholder 13">
            <a:extLst>
              <a:ext uri="{FF2B5EF4-FFF2-40B4-BE49-F238E27FC236}">
                <a16:creationId xmlns:a16="http://schemas.microsoft.com/office/drawing/2014/main" id="{2EF9D9EA-F5DE-9214-32FC-72B200AEF796}"/>
              </a:ext>
            </a:extLst>
          </p:cNvPr>
          <p:cNvSpPr>
            <a:spLocks noGrp="1"/>
          </p:cNvSpPr>
          <p:nvPr>
            <p:ph type="ftr" sz="quarter" idx="11"/>
          </p:nvPr>
        </p:nvSpPr>
        <p:spPr>
          <a:xfrm>
            <a:off x="3359150" y="6507212"/>
            <a:ext cx="6379210" cy="153888"/>
          </a:xfrm>
        </p:spPr>
        <p:txBody>
          <a:bodyPr/>
          <a:lstStyle/>
          <a:p>
            <a:r>
              <a:rPr lang="en-US" dirty="0"/>
              <a:t>Pose Estimation</a:t>
            </a:r>
          </a:p>
        </p:txBody>
      </p:sp>
    </p:spTree>
    <p:extLst>
      <p:ext uri="{BB962C8B-B14F-4D97-AF65-F5344CB8AC3E}">
        <p14:creationId xmlns:p14="http://schemas.microsoft.com/office/powerpoint/2010/main" val="363545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30</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a:solidFill>
                  <a:schemeClr val="tx1">
                    <a:alpha val="60000"/>
                  </a:schemeClr>
                </a:solidFill>
              </a:rPr>
              <a:t>Bước 1</a:t>
            </a:r>
            <a:r>
              <a:rPr lang="en-US" sz="2800">
                <a:solidFill>
                  <a:schemeClr val="tx1">
                    <a:alpha val="60000"/>
                  </a:schemeClr>
                </a:solidFill>
              </a:rPr>
              <a:t>:  </a:t>
            </a:r>
            <a:r>
              <a:rPr lang="vi-VN" sz="2800">
                <a:solidFill>
                  <a:schemeClr val="tx1">
                    <a:alpha val="60000"/>
                  </a:schemeClr>
                </a:solidFill>
              </a:rPr>
              <a:t>Thu nhận và biểu diễn ảnh độ sâu </a:t>
            </a:r>
            <a:endParaRPr lang="en-US" sz="2800" dirty="0">
              <a:solidFill>
                <a:schemeClr val="tx1">
                  <a:alpha val="60000"/>
                </a:schemeClr>
              </a:solidFill>
            </a:endParaRPr>
          </a:p>
        </p:txBody>
      </p:sp>
      <p:sp>
        <p:nvSpPr>
          <p:cNvPr id="6" name="Date Placeholder 13">
            <a:extLst>
              <a:ext uri="{FF2B5EF4-FFF2-40B4-BE49-F238E27FC236}">
                <a16:creationId xmlns:a16="http://schemas.microsoft.com/office/drawing/2014/main" id="{51A8EC90-C9FF-3BFC-1E38-59FEBDB45068}"/>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7" name="Picture 6">
            <a:extLst>
              <a:ext uri="{FF2B5EF4-FFF2-40B4-BE49-F238E27FC236}">
                <a16:creationId xmlns:a16="http://schemas.microsoft.com/office/drawing/2014/main" id="{C2A7FA8A-E8DE-8495-BC14-8C182A14C507}"/>
              </a:ext>
            </a:extLst>
          </p:cNvPr>
          <p:cNvPicPr>
            <a:picLocks noChangeAspect="1"/>
          </p:cNvPicPr>
          <p:nvPr/>
        </p:nvPicPr>
        <p:blipFill>
          <a:blip r:embed="rId2"/>
          <a:stretch>
            <a:fillRect/>
          </a:stretch>
        </p:blipFill>
        <p:spPr>
          <a:xfrm>
            <a:off x="3594306" y="2336203"/>
            <a:ext cx="5908897" cy="2462040"/>
          </a:xfrm>
          <a:prstGeom prst="rect">
            <a:avLst/>
          </a:prstGeom>
        </p:spPr>
      </p:pic>
    </p:spTree>
    <p:extLst>
      <p:ext uri="{BB962C8B-B14F-4D97-AF65-F5344CB8AC3E}">
        <p14:creationId xmlns:p14="http://schemas.microsoft.com/office/powerpoint/2010/main" val="318216445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31</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2: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từ</a:t>
            </a:r>
            <a:r>
              <a:rPr lang="en-US" sz="2800" dirty="0">
                <a:solidFill>
                  <a:schemeClr val="tx1">
                    <a:alpha val="60000"/>
                  </a:schemeClr>
                </a:solidFill>
              </a:rPr>
              <a:t> </a:t>
            </a:r>
            <a:r>
              <a:rPr lang="en-US" sz="2800" dirty="0" err="1">
                <a:solidFill>
                  <a:schemeClr val="tx1">
                    <a:alpha val="60000"/>
                  </a:schemeClr>
                </a:solidFill>
              </a:rPr>
              <a:t>dữ</a:t>
            </a:r>
            <a:r>
              <a:rPr lang="en-US" sz="2800" dirty="0">
                <a:solidFill>
                  <a:schemeClr val="tx1">
                    <a:alpha val="60000"/>
                  </a:schemeClr>
                </a:solidFill>
              </a:rPr>
              <a:t> </a:t>
            </a:r>
            <a:r>
              <a:rPr lang="en-US" sz="2800" dirty="0" err="1">
                <a:solidFill>
                  <a:schemeClr val="tx1">
                    <a:alpha val="60000"/>
                  </a:schemeClr>
                </a:solidFill>
              </a:rPr>
              <a:t>liệu</a:t>
            </a:r>
            <a:r>
              <a:rPr lang="en-US" sz="2800" dirty="0">
                <a:solidFill>
                  <a:schemeClr val="tx1">
                    <a:alpha val="60000"/>
                  </a:schemeClr>
                </a:solidFill>
              </a:rPr>
              <a:t> </a:t>
            </a:r>
            <a:r>
              <a:rPr lang="en-US" sz="2800" dirty="0" err="1">
                <a:solidFill>
                  <a:schemeClr val="tx1">
                    <a:alpha val="60000"/>
                  </a:schemeClr>
                </a:solidFill>
              </a:rPr>
              <a:t>ảnh</a:t>
            </a:r>
            <a:r>
              <a:rPr lang="en-US" sz="2800" dirty="0">
                <a:solidFill>
                  <a:schemeClr val="tx1">
                    <a:alpha val="60000"/>
                  </a:schemeClr>
                </a:solidFill>
              </a:rPr>
              <a:t> 3D</a:t>
            </a:r>
          </a:p>
        </p:txBody>
      </p:sp>
      <p:sp>
        <p:nvSpPr>
          <p:cNvPr id="4" name="Date Placeholder 13">
            <a:extLst>
              <a:ext uri="{FF2B5EF4-FFF2-40B4-BE49-F238E27FC236}">
                <a16:creationId xmlns:a16="http://schemas.microsoft.com/office/drawing/2014/main" id="{B3430CF5-DF7D-7D38-E673-00B4F45C7E6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87476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32</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2: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từ</a:t>
            </a:r>
            <a:r>
              <a:rPr lang="en-US" sz="2800" dirty="0">
                <a:solidFill>
                  <a:schemeClr val="tx1">
                    <a:alpha val="60000"/>
                  </a:schemeClr>
                </a:solidFill>
              </a:rPr>
              <a:t> </a:t>
            </a:r>
            <a:r>
              <a:rPr lang="en-US" sz="2800" dirty="0" err="1">
                <a:solidFill>
                  <a:schemeClr val="tx1">
                    <a:alpha val="60000"/>
                  </a:schemeClr>
                </a:solidFill>
              </a:rPr>
              <a:t>dữ</a:t>
            </a:r>
            <a:r>
              <a:rPr lang="en-US" sz="2800" dirty="0">
                <a:solidFill>
                  <a:schemeClr val="tx1">
                    <a:alpha val="60000"/>
                  </a:schemeClr>
                </a:solidFill>
              </a:rPr>
              <a:t> </a:t>
            </a:r>
            <a:r>
              <a:rPr lang="en-US" sz="2800" dirty="0" err="1">
                <a:solidFill>
                  <a:schemeClr val="tx1">
                    <a:alpha val="60000"/>
                  </a:schemeClr>
                </a:solidFill>
              </a:rPr>
              <a:t>liệu</a:t>
            </a:r>
            <a:r>
              <a:rPr lang="en-US" sz="2800" dirty="0">
                <a:solidFill>
                  <a:schemeClr val="tx1">
                    <a:alpha val="60000"/>
                  </a:schemeClr>
                </a:solidFill>
              </a:rPr>
              <a:t> </a:t>
            </a:r>
            <a:r>
              <a:rPr lang="en-US" sz="2800" dirty="0" err="1">
                <a:solidFill>
                  <a:schemeClr val="tx1">
                    <a:alpha val="60000"/>
                  </a:schemeClr>
                </a:solidFill>
              </a:rPr>
              <a:t>ảnh</a:t>
            </a:r>
            <a:r>
              <a:rPr lang="en-US" sz="2800" dirty="0">
                <a:solidFill>
                  <a:schemeClr val="tx1">
                    <a:alpha val="60000"/>
                  </a:schemeClr>
                </a:solidFill>
              </a:rPr>
              <a:t> 3D</a:t>
            </a:r>
          </a:p>
        </p:txBody>
      </p:sp>
      <p:sp>
        <p:nvSpPr>
          <p:cNvPr id="10" name="TextBox 9">
            <a:extLst>
              <a:ext uri="{FF2B5EF4-FFF2-40B4-BE49-F238E27FC236}">
                <a16:creationId xmlns:a16="http://schemas.microsoft.com/office/drawing/2014/main" id="{4E740AD0-B682-4B30-0D83-580207406661}"/>
              </a:ext>
            </a:extLst>
          </p:cNvPr>
          <p:cNvSpPr txBox="1"/>
          <p:nvPr/>
        </p:nvSpPr>
        <p:spPr>
          <a:xfrm>
            <a:off x="549534" y="1935111"/>
            <a:ext cx="11090273" cy="707886"/>
          </a:xfrm>
          <a:prstGeom prst="rect">
            <a:avLst/>
          </a:prstGeom>
          <a:noFill/>
        </p:spPr>
        <p:txBody>
          <a:bodyPr wrap="square">
            <a:spAutoFit/>
          </a:bodyPr>
          <a:lstStyle/>
          <a:p>
            <a:pPr>
              <a:spcAft>
                <a:spcPts val="1500"/>
              </a:spcAft>
            </a:pPr>
            <a:r>
              <a:rPr lang="en-US" sz="2000" dirty="0" err="1">
                <a:solidFill>
                  <a:schemeClr val="tx1">
                    <a:alpha val="60000"/>
                  </a:schemeClr>
                </a:solidFill>
              </a:rPr>
              <a:t>Xây</a:t>
            </a:r>
            <a:r>
              <a:rPr lang="en-US" sz="2000" dirty="0">
                <a:solidFill>
                  <a:schemeClr val="tx1">
                    <a:alpha val="60000"/>
                  </a:schemeClr>
                </a:solidFill>
              </a:rPr>
              <a:t> </a:t>
            </a:r>
            <a:r>
              <a:rPr lang="en-US" sz="2000" dirty="0" err="1">
                <a:solidFill>
                  <a:schemeClr val="tx1">
                    <a:alpha val="60000"/>
                  </a:schemeClr>
                </a:solidFill>
              </a:rPr>
              <a:t>dựng</a:t>
            </a:r>
            <a:r>
              <a:rPr lang="en-US" sz="2000" dirty="0">
                <a:solidFill>
                  <a:schemeClr val="tx1">
                    <a:alpha val="60000"/>
                  </a:schemeClr>
                </a:solidFill>
              </a:rPr>
              <a:t> </a:t>
            </a:r>
            <a:r>
              <a:rPr lang="en-US" sz="2000" dirty="0" err="1">
                <a:solidFill>
                  <a:schemeClr val="tx1">
                    <a:alpha val="60000"/>
                  </a:schemeClr>
                </a:solidFill>
              </a:rPr>
              <a:t>đồ</a:t>
            </a:r>
            <a:r>
              <a:rPr lang="en-US" sz="2000" dirty="0">
                <a:solidFill>
                  <a:schemeClr val="tx1">
                    <a:alpha val="60000"/>
                  </a:schemeClr>
                </a:solidFill>
              </a:rPr>
              <a:t> </a:t>
            </a:r>
            <a:r>
              <a:rPr lang="en-US" sz="2000" dirty="0" err="1">
                <a:solidFill>
                  <a:schemeClr val="tx1">
                    <a:alpha val="60000"/>
                  </a:schemeClr>
                </a:solidFill>
              </a:rPr>
              <a:t>thị</a:t>
            </a:r>
            <a:r>
              <a:rPr lang="en-US" sz="2000" dirty="0">
                <a:solidFill>
                  <a:schemeClr val="tx1">
                    <a:alpha val="60000"/>
                  </a:schemeClr>
                </a:solidFill>
              </a:rPr>
              <a:t> </a:t>
            </a:r>
            <a:r>
              <a:rPr lang="en-US" sz="2000" i="1" dirty="0">
                <a:solidFill>
                  <a:schemeClr val="tx1">
                    <a:alpha val="60000"/>
                  </a:schemeClr>
                </a:solidFill>
              </a:rPr>
              <a:t>G</a:t>
            </a:r>
            <a:r>
              <a:rPr lang="en-US" sz="2000" dirty="0">
                <a:solidFill>
                  <a:schemeClr val="tx1">
                    <a:alpha val="60000"/>
                  </a:schemeClr>
                </a:solidFill>
              </a:rPr>
              <a:t> = (</a:t>
            </a:r>
            <a:r>
              <a:rPr lang="en-US" sz="2000" i="1" dirty="0">
                <a:solidFill>
                  <a:schemeClr val="tx1">
                    <a:alpha val="60000"/>
                  </a:schemeClr>
                </a:solidFill>
              </a:rPr>
              <a:t>V</a:t>
            </a:r>
            <a:r>
              <a:rPr lang="en-US" sz="2000" dirty="0">
                <a:solidFill>
                  <a:schemeClr val="tx1">
                    <a:alpha val="60000"/>
                  </a:schemeClr>
                </a:solidFill>
              </a:rPr>
              <a:t>, </a:t>
            </a:r>
            <a:r>
              <a:rPr lang="en-US" sz="2000" i="1" dirty="0">
                <a:solidFill>
                  <a:schemeClr val="tx1">
                    <a:alpha val="60000"/>
                  </a:schemeClr>
                </a:solidFill>
              </a:rPr>
              <a:t>E</a:t>
            </a:r>
            <a:r>
              <a:rPr lang="en-US" sz="2000" dirty="0">
                <a:solidFill>
                  <a:schemeClr val="tx1">
                    <a:alpha val="60000"/>
                  </a:schemeClr>
                </a:solidFill>
              </a:rPr>
              <a:t>), </a:t>
            </a:r>
            <a:r>
              <a:rPr lang="en-US" sz="2000" dirty="0" err="1">
                <a:solidFill>
                  <a:schemeClr val="tx1">
                    <a:alpha val="60000"/>
                  </a:schemeClr>
                </a:solidFill>
              </a:rPr>
              <a:t>khoảng</a:t>
            </a:r>
            <a:r>
              <a:rPr lang="en-US" sz="2000" dirty="0">
                <a:solidFill>
                  <a:schemeClr val="tx1">
                    <a:alpha val="60000"/>
                  </a:schemeClr>
                </a:solidFill>
              </a:rPr>
              <a:t> </a:t>
            </a:r>
            <a:r>
              <a:rPr lang="en-US" sz="2000" dirty="0" err="1">
                <a:solidFill>
                  <a:schemeClr val="tx1">
                    <a:alpha val="60000"/>
                  </a:schemeClr>
                </a:solidFill>
              </a:rPr>
              <a:t>cách</a:t>
            </a:r>
            <a:r>
              <a:rPr lang="en-US" sz="2000" dirty="0">
                <a:solidFill>
                  <a:schemeClr val="tx1">
                    <a:alpha val="60000"/>
                  </a:schemeClr>
                </a:solidFill>
              </a:rPr>
              <a:t> </a:t>
            </a:r>
            <a:r>
              <a:rPr lang="en-US" sz="2000" dirty="0" err="1">
                <a:solidFill>
                  <a:schemeClr val="tx1">
                    <a:alpha val="60000"/>
                  </a:schemeClr>
                </a:solidFill>
              </a:rPr>
              <a:t>giữa</a:t>
            </a:r>
            <a:r>
              <a:rPr lang="en-US" sz="2000" dirty="0">
                <a:solidFill>
                  <a:schemeClr val="tx1">
                    <a:alpha val="60000"/>
                  </a:schemeClr>
                </a:solidFill>
              </a:rPr>
              <a:t> 2 </a:t>
            </a:r>
            <a:r>
              <a:rPr lang="en-US" sz="2000" dirty="0" err="1">
                <a:solidFill>
                  <a:schemeClr val="tx1">
                    <a:alpha val="60000"/>
                  </a:schemeClr>
                </a:solidFill>
              </a:rPr>
              <a:t>đỉnh</a:t>
            </a:r>
            <a:r>
              <a:rPr lang="en-US" sz="2000" dirty="0">
                <a:solidFill>
                  <a:schemeClr val="tx1">
                    <a:alpha val="60000"/>
                  </a:schemeClr>
                </a:solidFill>
              </a:rPr>
              <a:t> </a:t>
            </a:r>
            <a:r>
              <a:rPr lang="en-US" sz="2000" dirty="0" err="1">
                <a:solidFill>
                  <a:schemeClr val="tx1">
                    <a:alpha val="60000"/>
                  </a:schemeClr>
                </a:solidFill>
              </a:rPr>
              <a:t>bất</a:t>
            </a:r>
            <a:r>
              <a:rPr lang="en-US" sz="2000" dirty="0">
                <a:solidFill>
                  <a:schemeClr val="tx1">
                    <a:alpha val="60000"/>
                  </a:schemeClr>
                </a:solidFill>
              </a:rPr>
              <a:t> </a:t>
            </a:r>
            <a:r>
              <a:rPr lang="en-US" sz="2000" dirty="0" err="1">
                <a:solidFill>
                  <a:schemeClr val="tx1">
                    <a:alpha val="60000"/>
                  </a:schemeClr>
                </a:solidFill>
              </a:rPr>
              <a:t>kỳ</a:t>
            </a:r>
            <a:r>
              <a:rPr lang="en-US" sz="2000" dirty="0">
                <a:solidFill>
                  <a:schemeClr val="tx1">
                    <a:alpha val="60000"/>
                  </a:schemeClr>
                </a:solidFill>
              </a:rPr>
              <a:t> </a:t>
            </a:r>
            <a:r>
              <a:rPr lang="en-US" sz="2000" err="1">
                <a:solidFill>
                  <a:schemeClr val="tx1">
                    <a:alpha val="60000"/>
                  </a:schemeClr>
                </a:solidFill>
              </a:rPr>
              <a:t>là</a:t>
            </a:r>
            <a:r>
              <a:rPr lang="en-US" sz="2000">
                <a:solidFill>
                  <a:schemeClr val="tx1">
                    <a:alpha val="60000"/>
                  </a:schemeClr>
                </a:solidFill>
              </a:rPr>
              <a:t>:</a:t>
            </a:r>
            <a:br>
              <a:rPr lang="en-US" sz="2000" dirty="0">
                <a:solidFill>
                  <a:schemeClr val="tx1">
                    <a:alpha val="60000"/>
                  </a:schemeClr>
                </a:solidFill>
              </a:rPr>
            </a:br>
            <a:endParaRPr lang="en-US" sz="2000" dirty="0">
              <a:solidFill>
                <a:schemeClr val="tx1">
                  <a:alpha val="60000"/>
                </a:schemeClr>
              </a:solidFill>
            </a:endParaRPr>
          </a:p>
        </p:txBody>
      </p:sp>
      <p:sp>
        <p:nvSpPr>
          <p:cNvPr id="4" name="Date Placeholder 13">
            <a:extLst>
              <a:ext uri="{FF2B5EF4-FFF2-40B4-BE49-F238E27FC236}">
                <a16:creationId xmlns:a16="http://schemas.microsoft.com/office/drawing/2014/main" id="{C82106EE-1A4C-FF3E-1775-4CA3CBA848CA}"/>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4107730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33</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2: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từ</a:t>
            </a:r>
            <a:r>
              <a:rPr lang="en-US" sz="2800" dirty="0">
                <a:solidFill>
                  <a:schemeClr val="tx1">
                    <a:alpha val="60000"/>
                  </a:schemeClr>
                </a:solidFill>
              </a:rPr>
              <a:t> </a:t>
            </a:r>
            <a:r>
              <a:rPr lang="en-US" sz="2800" dirty="0" err="1">
                <a:solidFill>
                  <a:schemeClr val="tx1">
                    <a:alpha val="60000"/>
                  </a:schemeClr>
                </a:solidFill>
              </a:rPr>
              <a:t>dữ</a:t>
            </a:r>
            <a:r>
              <a:rPr lang="en-US" sz="2800" dirty="0">
                <a:solidFill>
                  <a:schemeClr val="tx1">
                    <a:alpha val="60000"/>
                  </a:schemeClr>
                </a:solidFill>
              </a:rPr>
              <a:t> </a:t>
            </a:r>
            <a:r>
              <a:rPr lang="en-US" sz="2800" dirty="0" err="1">
                <a:solidFill>
                  <a:schemeClr val="tx1">
                    <a:alpha val="60000"/>
                  </a:schemeClr>
                </a:solidFill>
              </a:rPr>
              <a:t>liệu</a:t>
            </a:r>
            <a:r>
              <a:rPr lang="en-US" sz="2800" dirty="0">
                <a:solidFill>
                  <a:schemeClr val="tx1">
                    <a:alpha val="60000"/>
                  </a:schemeClr>
                </a:solidFill>
              </a:rPr>
              <a:t> </a:t>
            </a:r>
            <a:r>
              <a:rPr lang="en-US" sz="2800" dirty="0" err="1">
                <a:solidFill>
                  <a:schemeClr val="tx1">
                    <a:alpha val="60000"/>
                  </a:schemeClr>
                </a:solidFill>
              </a:rPr>
              <a:t>ảnh</a:t>
            </a:r>
            <a:r>
              <a:rPr lang="en-US" sz="2800" dirty="0">
                <a:solidFill>
                  <a:schemeClr val="tx1">
                    <a:alpha val="60000"/>
                  </a:schemeClr>
                </a:solidFill>
              </a:rPr>
              <a:t> 3D</a:t>
            </a:r>
          </a:p>
        </p:txBody>
      </p:sp>
      <p:sp>
        <p:nvSpPr>
          <p:cNvPr id="4" name="Date Placeholder 13">
            <a:extLst>
              <a:ext uri="{FF2B5EF4-FFF2-40B4-BE49-F238E27FC236}">
                <a16:creationId xmlns:a16="http://schemas.microsoft.com/office/drawing/2014/main" id="{D415A2E9-C0EE-023F-EC27-832CFD43778E}"/>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6" name="TextBox 5">
            <a:extLst>
              <a:ext uri="{FF2B5EF4-FFF2-40B4-BE49-F238E27FC236}">
                <a16:creationId xmlns:a16="http://schemas.microsoft.com/office/drawing/2014/main" id="{65736A78-51B6-22FF-7E57-44B76A05B522}"/>
              </a:ext>
            </a:extLst>
          </p:cNvPr>
          <p:cNvSpPr txBox="1"/>
          <p:nvPr/>
        </p:nvSpPr>
        <p:spPr>
          <a:xfrm>
            <a:off x="549534" y="1935111"/>
            <a:ext cx="11090273" cy="707886"/>
          </a:xfrm>
          <a:prstGeom prst="rect">
            <a:avLst/>
          </a:prstGeom>
          <a:noFill/>
        </p:spPr>
        <p:txBody>
          <a:bodyPr wrap="square">
            <a:spAutoFit/>
          </a:bodyPr>
          <a:lstStyle/>
          <a:p>
            <a:pPr>
              <a:spcAft>
                <a:spcPts val="1500"/>
              </a:spcAft>
            </a:pPr>
            <a:r>
              <a:rPr lang="en-US" sz="2000" dirty="0" err="1">
                <a:solidFill>
                  <a:schemeClr val="tx1">
                    <a:alpha val="60000"/>
                  </a:schemeClr>
                </a:solidFill>
              </a:rPr>
              <a:t>Xây</a:t>
            </a:r>
            <a:r>
              <a:rPr lang="en-US" sz="2000" dirty="0">
                <a:solidFill>
                  <a:schemeClr val="tx1">
                    <a:alpha val="60000"/>
                  </a:schemeClr>
                </a:solidFill>
              </a:rPr>
              <a:t> </a:t>
            </a:r>
            <a:r>
              <a:rPr lang="en-US" sz="2000" dirty="0" err="1">
                <a:solidFill>
                  <a:schemeClr val="tx1">
                    <a:alpha val="60000"/>
                  </a:schemeClr>
                </a:solidFill>
              </a:rPr>
              <a:t>dựng</a:t>
            </a:r>
            <a:r>
              <a:rPr lang="en-US" sz="2000" dirty="0">
                <a:solidFill>
                  <a:schemeClr val="tx1">
                    <a:alpha val="60000"/>
                  </a:schemeClr>
                </a:solidFill>
              </a:rPr>
              <a:t> </a:t>
            </a:r>
            <a:r>
              <a:rPr lang="en-US" sz="2000" dirty="0" err="1">
                <a:solidFill>
                  <a:schemeClr val="tx1">
                    <a:alpha val="60000"/>
                  </a:schemeClr>
                </a:solidFill>
              </a:rPr>
              <a:t>đồ</a:t>
            </a:r>
            <a:r>
              <a:rPr lang="en-US" sz="2000" dirty="0">
                <a:solidFill>
                  <a:schemeClr val="tx1">
                    <a:alpha val="60000"/>
                  </a:schemeClr>
                </a:solidFill>
              </a:rPr>
              <a:t> </a:t>
            </a:r>
            <a:r>
              <a:rPr lang="en-US" sz="2000" dirty="0" err="1">
                <a:solidFill>
                  <a:schemeClr val="tx1">
                    <a:alpha val="60000"/>
                  </a:schemeClr>
                </a:solidFill>
              </a:rPr>
              <a:t>thị</a:t>
            </a:r>
            <a:r>
              <a:rPr lang="en-US" sz="2000" dirty="0">
                <a:solidFill>
                  <a:schemeClr val="tx1">
                    <a:alpha val="60000"/>
                  </a:schemeClr>
                </a:solidFill>
              </a:rPr>
              <a:t> </a:t>
            </a:r>
            <a:r>
              <a:rPr lang="en-US" sz="2000" i="1" dirty="0">
                <a:solidFill>
                  <a:schemeClr val="tx1">
                    <a:alpha val="60000"/>
                  </a:schemeClr>
                </a:solidFill>
              </a:rPr>
              <a:t>G</a:t>
            </a:r>
            <a:r>
              <a:rPr lang="en-US" sz="2000" dirty="0">
                <a:solidFill>
                  <a:schemeClr val="tx1">
                    <a:alpha val="60000"/>
                  </a:schemeClr>
                </a:solidFill>
              </a:rPr>
              <a:t> = (</a:t>
            </a:r>
            <a:r>
              <a:rPr lang="en-US" sz="2000" i="1" dirty="0">
                <a:solidFill>
                  <a:schemeClr val="tx1">
                    <a:alpha val="60000"/>
                  </a:schemeClr>
                </a:solidFill>
              </a:rPr>
              <a:t>V</a:t>
            </a:r>
            <a:r>
              <a:rPr lang="en-US" sz="2000" dirty="0">
                <a:solidFill>
                  <a:schemeClr val="tx1">
                    <a:alpha val="60000"/>
                  </a:schemeClr>
                </a:solidFill>
              </a:rPr>
              <a:t>, </a:t>
            </a:r>
            <a:r>
              <a:rPr lang="en-US" sz="2000" i="1" dirty="0">
                <a:solidFill>
                  <a:schemeClr val="tx1">
                    <a:alpha val="60000"/>
                  </a:schemeClr>
                </a:solidFill>
              </a:rPr>
              <a:t>E</a:t>
            </a:r>
            <a:r>
              <a:rPr lang="en-US" sz="2000" dirty="0">
                <a:solidFill>
                  <a:schemeClr val="tx1">
                    <a:alpha val="60000"/>
                  </a:schemeClr>
                </a:solidFill>
              </a:rPr>
              <a:t>), </a:t>
            </a:r>
            <a:r>
              <a:rPr lang="en-US" sz="2000" dirty="0" err="1">
                <a:solidFill>
                  <a:schemeClr val="tx1">
                    <a:alpha val="60000"/>
                  </a:schemeClr>
                </a:solidFill>
              </a:rPr>
              <a:t>khoảng</a:t>
            </a:r>
            <a:r>
              <a:rPr lang="en-US" sz="2000" dirty="0">
                <a:solidFill>
                  <a:schemeClr val="tx1">
                    <a:alpha val="60000"/>
                  </a:schemeClr>
                </a:solidFill>
              </a:rPr>
              <a:t> </a:t>
            </a:r>
            <a:r>
              <a:rPr lang="en-US" sz="2000" dirty="0" err="1">
                <a:solidFill>
                  <a:schemeClr val="tx1">
                    <a:alpha val="60000"/>
                  </a:schemeClr>
                </a:solidFill>
              </a:rPr>
              <a:t>cách</a:t>
            </a:r>
            <a:r>
              <a:rPr lang="en-US" sz="2000" dirty="0">
                <a:solidFill>
                  <a:schemeClr val="tx1">
                    <a:alpha val="60000"/>
                  </a:schemeClr>
                </a:solidFill>
              </a:rPr>
              <a:t> </a:t>
            </a:r>
            <a:r>
              <a:rPr lang="en-US" sz="2000" dirty="0" err="1">
                <a:solidFill>
                  <a:schemeClr val="tx1">
                    <a:alpha val="60000"/>
                  </a:schemeClr>
                </a:solidFill>
              </a:rPr>
              <a:t>giữa</a:t>
            </a:r>
            <a:r>
              <a:rPr lang="en-US" sz="2000" dirty="0">
                <a:solidFill>
                  <a:schemeClr val="tx1">
                    <a:alpha val="60000"/>
                  </a:schemeClr>
                </a:solidFill>
              </a:rPr>
              <a:t> 2 </a:t>
            </a:r>
            <a:r>
              <a:rPr lang="en-US" sz="2000" dirty="0" err="1">
                <a:solidFill>
                  <a:schemeClr val="tx1">
                    <a:alpha val="60000"/>
                  </a:schemeClr>
                </a:solidFill>
              </a:rPr>
              <a:t>đỉnh</a:t>
            </a:r>
            <a:r>
              <a:rPr lang="en-US" sz="2000" dirty="0">
                <a:solidFill>
                  <a:schemeClr val="tx1">
                    <a:alpha val="60000"/>
                  </a:schemeClr>
                </a:solidFill>
              </a:rPr>
              <a:t> </a:t>
            </a:r>
            <a:r>
              <a:rPr lang="en-US" sz="2000" dirty="0" err="1">
                <a:solidFill>
                  <a:schemeClr val="tx1">
                    <a:alpha val="60000"/>
                  </a:schemeClr>
                </a:solidFill>
              </a:rPr>
              <a:t>bất</a:t>
            </a:r>
            <a:r>
              <a:rPr lang="en-US" sz="2000" dirty="0">
                <a:solidFill>
                  <a:schemeClr val="tx1">
                    <a:alpha val="60000"/>
                  </a:schemeClr>
                </a:solidFill>
              </a:rPr>
              <a:t> </a:t>
            </a:r>
            <a:r>
              <a:rPr lang="en-US" sz="2000" dirty="0" err="1">
                <a:solidFill>
                  <a:schemeClr val="tx1">
                    <a:alpha val="60000"/>
                  </a:schemeClr>
                </a:solidFill>
              </a:rPr>
              <a:t>kỳ</a:t>
            </a:r>
            <a:r>
              <a:rPr lang="en-US" sz="2000" dirty="0">
                <a:solidFill>
                  <a:schemeClr val="tx1">
                    <a:alpha val="60000"/>
                  </a:schemeClr>
                </a:solidFill>
              </a:rPr>
              <a:t> </a:t>
            </a:r>
            <a:r>
              <a:rPr lang="en-US" sz="2000" err="1">
                <a:solidFill>
                  <a:schemeClr val="tx1">
                    <a:alpha val="60000"/>
                  </a:schemeClr>
                </a:solidFill>
              </a:rPr>
              <a:t>là</a:t>
            </a:r>
            <a:r>
              <a:rPr lang="en-US" sz="2000">
                <a:solidFill>
                  <a:schemeClr val="tx1">
                    <a:alpha val="60000"/>
                  </a:schemeClr>
                </a:solidFill>
              </a:rPr>
              <a:t>:</a:t>
            </a:r>
            <a:br>
              <a:rPr lang="en-US" sz="2000" dirty="0">
                <a:solidFill>
                  <a:schemeClr val="tx1">
                    <a:alpha val="60000"/>
                  </a:schemeClr>
                </a:solidFill>
              </a:rPr>
            </a:br>
            <a:endParaRPr lang="en-US" sz="2000" dirty="0">
              <a:solidFill>
                <a:schemeClr val="tx1">
                  <a:alpha val="60000"/>
                </a:schemeClr>
              </a:solidFill>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861CC5E-F763-FDB0-EA1F-440B1CE0A770}"/>
                  </a:ext>
                </a:extLst>
              </p:cNvPr>
              <p:cNvSpPr txBox="1"/>
              <p:nvPr/>
            </p:nvSpPr>
            <p:spPr>
              <a:xfrm>
                <a:off x="1652276" y="3108248"/>
                <a:ext cx="8877110" cy="425501"/>
              </a:xfrm>
              <a:prstGeom prst="rect">
                <a:avLst/>
              </a:prstGeom>
              <a:noFill/>
            </p:spPr>
            <p:txBody>
              <a:bodyPr wrap="none" lIns="0" tIns="0" rIns="0" bIns="0" rtlCol="0">
                <a:spAutoFit/>
              </a:bodyPr>
              <a:lstStyle/>
              <a:p>
                <a14:m>
                  <m:oMath xmlns:m="http://schemas.openxmlformats.org/officeDocument/2006/math">
                    <m:r>
                      <a:rPr lang="en-US" sz="2400" b="0" i="1" smtClean="0">
                        <a:solidFill>
                          <a:srgbClr val="A4A3AB"/>
                        </a:solidFill>
                        <a:latin typeface="Cambria Math" panose="02040503050406030204" pitchFamily="18" charset="0"/>
                      </a:rPr>
                      <m:t>𝐸</m:t>
                    </m:r>
                    <m:r>
                      <a:rPr lang="en-US" sz="2400" b="0" i="1" smtClean="0">
                        <a:solidFill>
                          <a:srgbClr val="A4A3AB"/>
                        </a:solidFill>
                        <a:latin typeface="Cambria Math" panose="02040503050406030204" pitchFamily="18" charset="0"/>
                      </a:rPr>
                      <m:t>=</m:t>
                    </m:r>
                    <m:d>
                      <m:dPr>
                        <m:begChr m:val="{"/>
                        <m:endChr m:val="}"/>
                        <m:ctrlPr>
                          <a:rPr lang="en-US" sz="2400" b="0" i="1" smtClean="0">
                            <a:solidFill>
                              <a:srgbClr val="A4A3AB"/>
                            </a:solidFill>
                            <a:latin typeface="Cambria Math" panose="02040503050406030204" pitchFamily="18" charset="0"/>
                          </a:rPr>
                        </m:ctrlPr>
                      </m:dPr>
                      <m:e>
                        <m:d>
                          <m:dPr>
                            <m:ctrlPr>
                              <a:rPr lang="en-US" sz="2400" i="1">
                                <a:solidFill>
                                  <a:srgbClr val="A4A3AB"/>
                                </a:solidFill>
                                <a:latin typeface="Cambria Math" panose="02040503050406030204" pitchFamily="18" charset="0"/>
                              </a:rPr>
                            </m:ctrlPr>
                          </m:dPr>
                          <m:e>
                            <m:sSub>
                              <m:sSubPr>
                                <m:ctrlPr>
                                  <a:rPr lang="en-US" sz="2400" i="1">
                                    <a:solidFill>
                                      <a:srgbClr val="A4A3AB"/>
                                    </a:solidFill>
                                    <a:latin typeface="Cambria Math" panose="02040503050406030204" pitchFamily="18" charset="0"/>
                                  </a:rPr>
                                </m:ctrlPr>
                              </m:sSubPr>
                              <m:e>
                                <m:r>
                                  <a:rPr lang="en-US" sz="2400" i="1">
                                    <a:solidFill>
                                      <a:srgbClr val="A4A3AB"/>
                                    </a:solidFill>
                                    <a:latin typeface="Cambria Math" panose="02040503050406030204" pitchFamily="18" charset="0"/>
                                  </a:rPr>
                                  <m:t>𝑥</m:t>
                                </m:r>
                              </m:e>
                              <m:sub>
                                <m:r>
                                  <a:rPr lang="en-US" sz="2400" i="1">
                                    <a:solidFill>
                                      <a:srgbClr val="A4A3AB"/>
                                    </a:solidFill>
                                    <a:latin typeface="Cambria Math" panose="02040503050406030204" pitchFamily="18" charset="0"/>
                                  </a:rPr>
                                  <m:t>𝑖𝑗</m:t>
                                </m:r>
                              </m:sub>
                            </m:sSub>
                            <m:r>
                              <a:rPr lang="en-US" sz="2400" i="1">
                                <a:solidFill>
                                  <a:srgbClr val="A4A3AB"/>
                                </a:solidFill>
                                <a:latin typeface="Cambria Math" panose="02040503050406030204" pitchFamily="18" charset="0"/>
                              </a:rPr>
                              <m:t>,</m:t>
                            </m:r>
                            <m:sSub>
                              <m:sSubPr>
                                <m:ctrlPr>
                                  <a:rPr lang="en-US" sz="2400" i="1">
                                    <a:solidFill>
                                      <a:srgbClr val="A4A3AB"/>
                                    </a:solidFill>
                                    <a:latin typeface="Cambria Math" panose="02040503050406030204" pitchFamily="18" charset="0"/>
                                  </a:rPr>
                                </m:ctrlPr>
                              </m:sSubPr>
                              <m:e>
                                <m:r>
                                  <a:rPr lang="en-US" sz="2400" i="1">
                                    <a:solidFill>
                                      <a:srgbClr val="A4A3AB"/>
                                    </a:solidFill>
                                    <a:latin typeface="Cambria Math" panose="02040503050406030204" pitchFamily="18" charset="0"/>
                                  </a:rPr>
                                  <m:t>𝑥</m:t>
                                </m:r>
                              </m:e>
                              <m:sub>
                                <m:r>
                                  <a:rPr lang="en-US" sz="2400" i="1">
                                    <a:solidFill>
                                      <a:srgbClr val="A4A3AB"/>
                                    </a:solidFill>
                                    <a:latin typeface="Cambria Math" panose="02040503050406030204" pitchFamily="18" charset="0"/>
                                  </a:rPr>
                                  <m:t>𝑘𝑙</m:t>
                                </m:r>
                              </m:sub>
                            </m:sSub>
                          </m:e>
                        </m:d>
                        <m:r>
                          <a:rPr lang="en-US" sz="2400" i="1">
                            <a:solidFill>
                              <a:srgbClr val="A4A3AB"/>
                            </a:solidFill>
                            <a:latin typeface="Cambria Math" panose="02040503050406030204" pitchFamily="18" charset="0"/>
                          </a:rPr>
                          <m:t> </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𝑉</m:t>
                        </m:r>
                        <m:r>
                          <a:rPr lang="en-US" sz="2400" i="1">
                            <a:solidFill>
                              <a:srgbClr val="A4A3AB"/>
                            </a:solidFill>
                            <a:latin typeface="Cambria Math" panose="02040503050406030204" pitchFamily="18" charset="0"/>
                            <a:ea typeface="Cambria Math" panose="02040503050406030204" pitchFamily="18" charset="0"/>
                          </a:rPr>
                          <m:t> ×</m:t>
                        </m:r>
                        <m:r>
                          <a:rPr lang="en-US" sz="2400" i="1">
                            <a:solidFill>
                              <a:srgbClr val="A4A3AB"/>
                            </a:solidFill>
                            <a:latin typeface="Cambria Math" panose="02040503050406030204" pitchFamily="18" charset="0"/>
                            <a:ea typeface="Cambria Math" panose="02040503050406030204" pitchFamily="18" charset="0"/>
                          </a:rPr>
                          <m:t>𝑉</m:t>
                        </m:r>
                        <m:r>
                          <a:rPr lang="en-US" sz="2400" i="1">
                            <a:solidFill>
                              <a:srgbClr val="A4A3AB"/>
                            </a:solidFill>
                            <a:latin typeface="Cambria Math" panose="02040503050406030204" pitchFamily="18" charset="0"/>
                            <a:ea typeface="Cambria Math" panose="02040503050406030204" pitchFamily="18" charset="0"/>
                          </a:rPr>
                          <m:t> |</m:t>
                        </m:r>
                        <m:d>
                          <m:dPr>
                            <m:begChr m:val="‖"/>
                            <m:endChr m:val="‖"/>
                            <m:ctrlPr>
                              <a:rPr lang="en-US" sz="2400" i="1">
                                <a:solidFill>
                                  <a:srgbClr val="A4A3AB"/>
                                </a:solidFill>
                                <a:latin typeface="Cambria Math" panose="02040503050406030204" pitchFamily="18" charset="0"/>
                                <a:ea typeface="Cambria Math" panose="02040503050406030204" pitchFamily="18" charset="0"/>
                              </a:rPr>
                            </m:ctrlPr>
                          </m:dPr>
                          <m:e>
                            <m:sSub>
                              <m:sSubPr>
                                <m:ctrlPr>
                                  <a:rPr lang="en-US" sz="2400" i="1">
                                    <a:solidFill>
                                      <a:srgbClr val="A4A3AB"/>
                                    </a:solidFill>
                                    <a:latin typeface="Cambria Math" panose="02040503050406030204" pitchFamily="18" charset="0"/>
                                    <a:ea typeface="Cambria Math" panose="02040503050406030204" pitchFamily="18" charset="0"/>
                                  </a:rPr>
                                </m:ctrlPr>
                              </m:sSubPr>
                              <m:e>
                                <m:r>
                                  <a:rPr lang="en-US" sz="2400" i="1">
                                    <a:solidFill>
                                      <a:srgbClr val="A4A3AB"/>
                                    </a:solidFill>
                                    <a:latin typeface="Cambria Math" panose="02040503050406030204" pitchFamily="18" charset="0"/>
                                    <a:ea typeface="Cambria Math" panose="02040503050406030204" pitchFamily="18" charset="0"/>
                                  </a:rPr>
                                  <m:t>𝑥</m:t>
                                </m:r>
                              </m:e>
                              <m:sub>
                                <m:r>
                                  <a:rPr lang="en-US" sz="2400" i="1">
                                    <a:solidFill>
                                      <a:srgbClr val="A4A3AB"/>
                                    </a:solidFill>
                                    <a:latin typeface="Cambria Math" panose="02040503050406030204" pitchFamily="18" charset="0"/>
                                    <a:ea typeface="Cambria Math" panose="02040503050406030204" pitchFamily="18" charset="0"/>
                                  </a:rPr>
                                  <m:t>𝑖𝑗</m:t>
                                </m:r>
                              </m:sub>
                            </m:sSub>
                            <m:r>
                              <a:rPr lang="en-US" sz="2400" i="1">
                                <a:solidFill>
                                  <a:srgbClr val="A4A3AB"/>
                                </a:solidFill>
                                <a:latin typeface="Cambria Math" panose="02040503050406030204" pitchFamily="18" charset="0"/>
                                <a:ea typeface="Cambria Math" panose="02040503050406030204" pitchFamily="18" charset="0"/>
                              </a:rPr>
                              <m:t>,</m:t>
                            </m:r>
                            <m:sSub>
                              <m:sSubPr>
                                <m:ctrlPr>
                                  <a:rPr lang="en-US" sz="2400" i="1">
                                    <a:solidFill>
                                      <a:srgbClr val="A4A3AB"/>
                                    </a:solidFill>
                                    <a:latin typeface="Cambria Math" panose="02040503050406030204" pitchFamily="18" charset="0"/>
                                    <a:ea typeface="Cambria Math" panose="02040503050406030204" pitchFamily="18" charset="0"/>
                                  </a:rPr>
                                </m:ctrlPr>
                              </m:sSubPr>
                              <m:e>
                                <m:r>
                                  <a:rPr lang="en-US" sz="2400" i="1">
                                    <a:solidFill>
                                      <a:srgbClr val="A4A3AB"/>
                                    </a:solidFill>
                                    <a:latin typeface="Cambria Math" panose="02040503050406030204" pitchFamily="18" charset="0"/>
                                    <a:ea typeface="Cambria Math" panose="02040503050406030204" pitchFamily="18" charset="0"/>
                                  </a:rPr>
                                  <m:t>𝑥</m:t>
                                </m:r>
                              </m:e>
                              <m:sub>
                                <m:r>
                                  <a:rPr lang="en-US" sz="2400" i="1">
                                    <a:solidFill>
                                      <a:srgbClr val="A4A3AB"/>
                                    </a:solidFill>
                                    <a:latin typeface="Cambria Math" panose="02040503050406030204" pitchFamily="18" charset="0"/>
                                    <a:ea typeface="Cambria Math" panose="02040503050406030204" pitchFamily="18" charset="0"/>
                                  </a:rPr>
                                  <m:t>𝑘𝑙</m:t>
                                </m:r>
                              </m:sub>
                            </m:sSub>
                          </m:e>
                        </m:d>
                        <m:r>
                          <a:rPr lang="en-US" sz="2400" i="1">
                            <a:solidFill>
                              <a:srgbClr val="A4A3AB"/>
                            </a:solidFill>
                            <a:latin typeface="Cambria Math" panose="02040503050406030204" pitchFamily="18" charset="0"/>
                            <a:ea typeface="Cambria Math" panose="02040503050406030204" pitchFamily="18" charset="0"/>
                          </a:rPr>
                          <m:t>&lt; </m:t>
                        </m:r>
                        <m:r>
                          <a:rPr lang="en-US" sz="2400" i="1">
                            <a:solidFill>
                              <a:srgbClr val="A4A3AB"/>
                            </a:solidFill>
                            <a:latin typeface="Cambria Math" panose="02040503050406030204" pitchFamily="18" charset="0"/>
                            <a:ea typeface="Cambria Math" panose="02040503050406030204" pitchFamily="18" charset="0"/>
                          </a:rPr>
                          <m:t>𝛿</m:t>
                        </m:r>
                        <m:r>
                          <a:rPr lang="en-US" sz="2400" i="1">
                            <a:solidFill>
                              <a:srgbClr val="A4A3AB"/>
                            </a:solidFill>
                            <a:latin typeface="Cambria Math" panose="02040503050406030204" pitchFamily="18" charset="0"/>
                            <a:ea typeface="Cambria Math" panose="02040503050406030204" pitchFamily="18" charset="0"/>
                          </a:rPr>
                          <m:t> ∩ </m:t>
                        </m:r>
                        <m:sSub>
                          <m:sSubPr>
                            <m:ctrlPr>
                              <a:rPr lang="en-US" sz="2400" i="1">
                                <a:solidFill>
                                  <a:srgbClr val="A4A3AB"/>
                                </a:solidFill>
                                <a:latin typeface="Cambria Math" panose="02040503050406030204" pitchFamily="18" charset="0"/>
                                <a:ea typeface="Cambria Math" panose="02040503050406030204" pitchFamily="18" charset="0"/>
                              </a:rPr>
                            </m:ctrlPr>
                          </m:sSubPr>
                          <m:e>
                            <m:d>
                              <m:dPr>
                                <m:begChr m:val="‖"/>
                                <m:endChr m:val="‖"/>
                                <m:ctrlPr>
                                  <a:rPr lang="en-US" sz="2400" i="1">
                                    <a:solidFill>
                                      <a:srgbClr val="A4A3AB"/>
                                    </a:solidFill>
                                    <a:latin typeface="Cambria Math" panose="02040503050406030204" pitchFamily="18" charset="0"/>
                                    <a:ea typeface="Cambria Math" panose="02040503050406030204" pitchFamily="18" charset="0"/>
                                  </a:rPr>
                                </m:ctrlPr>
                              </m:dPr>
                              <m:e>
                                <m:sSup>
                                  <m:sSupPr>
                                    <m:ctrlPr>
                                      <a:rPr lang="en-US" sz="2400" i="1">
                                        <a:solidFill>
                                          <a:srgbClr val="A4A3AB"/>
                                        </a:solidFill>
                                        <a:latin typeface="Cambria Math" panose="02040503050406030204" pitchFamily="18" charset="0"/>
                                        <a:ea typeface="Cambria Math" panose="02040503050406030204" pitchFamily="18" charset="0"/>
                                      </a:rPr>
                                    </m:ctrlPr>
                                  </m:sSupPr>
                                  <m:e>
                                    <m:d>
                                      <m:dPr>
                                        <m:ctrlPr>
                                          <a:rPr lang="en-US" sz="2400" i="1">
                                            <a:solidFill>
                                              <a:srgbClr val="A4A3AB"/>
                                            </a:solidFill>
                                            <a:latin typeface="Cambria Math" panose="02040503050406030204" pitchFamily="18" charset="0"/>
                                            <a:ea typeface="Cambria Math" panose="02040503050406030204" pitchFamily="18" charset="0"/>
                                          </a:rPr>
                                        </m:ctrlPr>
                                      </m:dPr>
                                      <m:e>
                                        <m:r>
                                          <a:rPr lang="en-US" sz="2400" i="1">
                                            <a:solidFill>
                                              <a:srgbClr val="A4A3AB"/>
                                            </a:solidFill>
                                            <a:latin typeface="Cambria Math" panose="02040503050406030204" pitchFamily="18" charset="0"/>
                                            <a:ea typeface="Cambria Math" panose="02040503050406030204" pitchFamily="18" charset="0"/>
                                          </a:rPr>
                                          <m:t>𝑖</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𝑗</m:t>
                                        </m:r>
                                      </m:e>
                                    </m:d>
                                  </m:e>
                                  <m:sup>
                                    <m:r>
                                      <a:rPr lang="en-US" sz="2400" i="1">
                                        <a:solidFill>
                                          <a:srgbClr val="A4A3AB"/>
                                        </a:solidFill>
                                        <a:latin typeface="Cambria Math" panose="02040503050406030204" pitchFamily="18" charset="0"/>
                                        <a:ea typeface="Cambria Math" panose="02040503050406030204" pitchFamily="18" charset="0"/>
                                      </a:rPr>
                                      <m:t>𝑇</m:t>
                                    </m:r>
                                  </m:sup>
                                </m:sSup>
                                <m:r>
                                  <a:rPr lang="en-US" sz="2400" i="1">
                                    <a:solidFill>
                                      <a:srgbClr val="A4A3AB"/>
                                    </a:solidFill>
                                    <a:latin typeface="Cambria Math" panose="02040503050406030204" pitchFamily="18" charset="0"/>
                                    <a:ea typeface="Cambria Math" panose="02040503050406030204" pitchFamily="18" charset="0"/>
                                  </a:rPr>
                                  <m:t>−</m:t>
                                </m:r>
                                <m:sSup>
                                  <m:sSupPr>
                                    <m:ctrlPr>
                                      <a:rPr lang="en-US" sz="2400" i="1">
                                        <a:solidFill>
                                          <a:srgbClr val="A4A3AB"/>
                                        </a:solidFill>
                                        <a:latin typeface="Cambria Math" panose="02040503050406030204" pitchFamily="18" charset="0"/>
                                        <a:ea typeface="Cambria Math" panose="02040503050406030204" pitchFamily="18" charset="0"/>
                                      </a:rPr>
                                    </m:ctrlPr>
                                  </m:sSupPr>
                                  <m:e>
                                    <m:d>
                                      <m:dPr>
                                        <m:ctrlPr>
                                          <a:rPr lang="en-US" sz="2400" i="1">
                                            <a:solidFill>
                                              <a:srgbClr val="A4A3AB"/>
                                            </a:solidFill>
                                            <a:latin typeface="Cambria Math" panose="02040503050406030204" pitchFamily="18" charset="0"/>
                                            <a:ea typeface="Cambria Math" panose="02040503050406030204" pitchFamily="18" charset="0"/>
                                          </a:rPr>
                                        </m:ctrlPr>
                                      </m:dPr>
                                      <m:e>
                                        <m:r>
                                          <a:rPr lang="en-US" sz="2400" i="1">
                                            <a:solidFill>
                                              <a:srgbClr val="A4A3AB"/>
                                            </a:solidFill>
                                            <a:latin typeface="Cambria Math" panose="02040503050406030204" pitchFamily="18" charset="0"/>
                                            <a:ea typeface="Cambria Math" panose="02040503050406030204" pitchFamily="18" charset="0"/>
                                          </a:rPr>
                                          <m:t>𝑘</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𝑙</m:t>
                                        </m:r>
                                      </m:e>
                                    </m:d>
                                  </m:e>
                                  <m:sup>
                                    <m:r>
                                      <a:rPr lang="en-US" sz="2400" i="1">
                                        <a:solidFill>
                                          <a:srgbClr val="A4A3AB"/>
                                        </a:solidFill>
                                        <a:latin typeface="Cambria Math" panose="02040503050406030204" pitchFamily="18" charset="0"/>
                                        <a:ea typeface="Cambria Math" panose="02040503050406030204" pitchFamily="18" charset="0"/>
                                      </a:rPr>
                                      <m:t>𝑇</m:t>
                                    </m:r>
                                  </m:sup>
                                </m:sSup>
                              </m:e>
                            </m:d>
                          </m:e>
                          <m:sub>
                            <m:r>
                              <a:rPr lang="en-US" sz="2400" i="1">
                                <a:solidFill>
                                  <a:srgbClr val="A4A3AB"/>
                                </a:solidFill>
                                <a:latin typeface="Cambria Math" panose="02040503050406030204" pitchFamily="18" charset="0"/>
                                <a:ea typeface="Cambria Math" panose="02040503050406030204" pitchFamily="18" charset="0"/>
                              </a:rPr>
                              <m:t>∞</m:t>
                            </m:r>
                          </m:sub>
                        </m:sSub>
                        <m:r>
                          <a:rPr lang="en-US" sz="2400" i="1">
                            <a:solidFill>
                              <a:srgbClr val="A4A3AB"/>
                            </a:solidFill>
                            <a:latin typeface="Cambria Math" panose="02040503050406030204" pitchFamily="18" charset="0"/>
                            <a:ea typeface="Cambria Math" panose="02040503050406030204" pitchFamily="18" charset="0"/>
                          </a:rPr>
                          <m:t>≤1</m:t>
                        </m:r>
                      </m:e>
                    </m:d>
                  </m:oMath>
                </a14:m>
                <a:r>
                  <a:rPr lang="en-US" sz="2400">
                    <a:solidFill>
                      <a:srgbClr val="A4A3AB"/>
                    </a:solidFill>
                  </a:rPr>
                  <a:t>.</a:t>
                </a:r>
              </a:p>
            </p:txBody>
          </p:sp>
        </mc:Choice>
        <mc:Fallback xmlns="">
          <p:sp>
            <p:nvSpPr>
              <p:cNvPr id="8" name="TextBox 7">
                <a:extLst>
                  <a:ext uri="{FF2B5EF4-FFF2-40B4-BE49-F238E27FC236}">
                    <a16:creationId xmlns:a16="http://schemas.microsoft.com/office/drawing/2014/main" id="{E861CC5E-F763-FDB0-EA1F-440B1CE0A770}"/>
                  </a:ext>
                </a:extLst>
              </p:cNvPr>
              <p:cNvSpPr txBox="1">
                <a:spLocks noRot="1" noChangeAspect="1" noMove="1" noResize="1" noEditPoints="1" noAdjustHandles="1" noChangeArrowheads="1" noChangeShapeType="1" noTextEdit="1"/>
              </p:cNvSpPr>
              <p:nvPr/>
            </p:nvSpPr>
            <p:spPr>
              <a:xfrm>
                <a:off x="1652276" y="3108248"/>
                <a:ext cx="8877110" cy="425501"/>
              </a:xfrm>
              <a:prstGeom prst="rect">
                <a:avLst/>
              </a:prstGeom>
              <a:blipFill>
                <a:blip r:embed="rId2"/>
                <a:stretch>
                  <a:fillRect t="-17143" r="-962" b="-34286"/>
                </a:stretch>
              </a:blipFill>
            </p:spPr>
            <p:txBody>
              <a:bodyPr/>
              <a:lstStyle/>
              <a:p>
                <a:r>
                  <a:rPr lang="en-US">
                    <a:noFill/>
                  </a:rPr>
                  <a:t> </a:t>
                </a:r>
              </a:p>
            </p:txBody>
          </p:sp>
        </mc:Fallback>
      </mc:AlternateContent>
    </p:spTree>
    <p:extLst>
      <p:ext uri="{BB962C8B-B14F-4D97-AF65-F5344CB8AC3E}">
        <p14:creationId xmlns:p14="http://schemas.microsoft.com/office/powerpoint/2010/main" val="85348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2: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từ</a:t>
            </a:r>
            <a:r>
              <a:rPr lang="en-US" sz="2800" dirty="0">
                <a:solidFill>
                  <a:schemeClr val="tx1">
                    <a:alpha val="60000"/>
                  </a:schemeClr>
                </a:solidFill>
              </a:rPr>
              <a:t> </a:t>
            </a:r>
            <a:r>
              <a:rPr lang="en-US" sz="2800" dirty="0" err="1">
                <a:solidFill>
                  <a:schemeClr val="tx1">
                    <a:alpha val="60000"/>
                  </a:schemeClr>
                </a:solidFill>
              </a:rPr>
              <a:t>dữ</a:t>
            </a:r>
            <a:r>
              <a:rPr lang="en-US" sz="2800" dirty="0">
                <a:solidFill>
                  <a:schemeClr val="tx1">
                    <a:alpha val="60000"/>
                  </a:schemeClr>
                </a:solidFill>
              </a:rPr>
              <a:t> </a:t>
            </a:r>
            <a:r>
              <a:rPr lang="en-US" sz="2800" dirty="0" err="1">
                <a:solidFill>
                  <a:schemeClr val="tx1">
                    <a:alpha val="60000"/>
                  </a:schemeClr>
                </a:solidFill>
              </a:rPr>
              <a:t>liệu</a:t>
            </a:r>
            <a:r>
              <a:rPr lang="en-US" sz="2800" dirty="0">
                <a:solidFill>
                  <a:schemeClr val="tx1">
                    <a:alpha val="60000"/>
                  </a:schemeClr>
                </a:solidFill>
              </a:rPr>
              <a:t> </a:t>
            </a:r>
            <a:r>
              <a:rPr lang="en-US" sz="2800" dirty="0" err="1">
                <a:solidFill>
                  <a:schemeClr val="tx1">
                    <a:alpha val="60000"/>
                  </a:schemeClr>
                </a:solidFill>
              </a:rPr>
              <a:t>ảnh</a:t>
            </a:r>
            <a:r>
              <a:rPr lang="en-US" sz="2800" dirty="0">
                <a:solidFill>
                  <a:schemeClr val="tx1">
                    <a:alpha val="60000"/>
                  </a:schemeClr>
                </a:solidFill>
              </a:rPr>
              <a:t> 3D</a:t>
            </a:r>
          </a:p>
        </p:txBody>
      </p:sp>
      <mc:AlternateContent xmlns:mc="http://schemas.openxmlformats.org/markup-compatibility/2006" xmlns:a14="http://schemas.microsoft.com/office/drawing/2010/main">
        <mc:Choice Requires="a14">
          <p:sp>
            <p:nvSpPr>
              <p:cNvPr id="7" name="Rectangle 9">
                <a:extLst>
                  <a:ext uri="{FF2B5EF4-FFF2-40B4-BE49-F238E27FC236}">
                    <a16:creationId xmlns:a16="http://schemas.microsoft.com/office/drawing/2014/main" id="{CA8BF1BC-D3CE-35CF-9EE9-7AC8B0C1072D}"/>
                  </a:ext>
                </a:extLst>
              </p:cNvPr>
              <p:cNvSpPr>
                <a:spLocks noChangeArrowheads="1"/>
              </p:cNvSpPr>
              <p:nvPr/>
            </p:nvSpPr>
            <p:spPr bwMode="auto">
              <a:xfrm>
                <a:off x="549533" y="4553757"/>
                <a:ext cx="11082595" cy="1754968"/>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00000"/>
                  </a:lnSpc>
                  <a:spcAft>
                    <a:spcPts val="1500"/>
                  </a:spcAft>
                  <a:buClrTx/>
                  <a:buSzTx/>
                  <a:buFontTx/>
                  <a:buNone/>
                  <a:tabLst/>
                </a:pPr>
                <a:r>
                  <a:rPr lang="en-US" altLang="en-US" sz="2000">
                    <a:solidFill>
                      <a:schemeClr val="tx1">
                        <a:alpha val="60000"/>
                      </a:schemeClr>
                    </a:solidFill>
                  </a:rPr>
                  <a:t>với </a:t>
                </a:r>
                <a14:m>
                  <m:oMath xmlns:m="http://schemas.openxmlformats.org/officeDocument/2006/math">
                    <m:d>
                      <m:dPr>
                        <m:begChr m:val="‖"/>
                        <m:endChr m:val="‖"/>
                        <m:ctrlPr>
                          <a:rPr lang="en-US" sz="2000" i="1" smtClean="0">
                            <a:solidFill>
                              <a:srgbClr val="A4A3AB"/>
                            </a:solidFill>
                            <a:latin typeface="Cambria Math" panose="02040503050406030204" pitchFamily="18" charset="0"/>
                            <a:ea typeface="Cambria Math" panose="02040503050406030204" pitchFamily="18" charset="0"/>
                          </a:rPr>
                        </m:ctrlPr>
                      </m:dPr>
                      <m:e>
                        <m:sSub>
                          <m:sSubPr>
                            <m:ctrlPr>
                              <a:rPr lang="en-US" sz="2000" i="1">
                                <a:solidFill>
                                  <a:srgbClr val="A4A3AB"/>
                                </a:solidFill>
                                <a:latin typeface="Cambria Math" panose="02040503050406030204" pitchFamily="18" charset="0"/>
                                <a:ea typeface="Cambria Math" panose="02040503050406030204" pitchFamily="18" charset="0"/>
                              </a:rPr>
                            </m:ctrlPr>
                          </m:sSubPr>
                          <m:e>
                            <m:r>
                              <a:rPr lang="en-US" sz="2000" i="1">
                                <a:solidFill>
                                  <a:srgbClr val="A4A3AB"/>
                                </a:solidFill>
                                <a:latin typeface="Cambria Math" panose="02040503050406030204" pitchFamily="18" charset="0"/>
                                <a:ea typeface="Cambria Math" panose="02040503050406030204" pitchFamily="18" charset="0"/>
                              </a:rPr>
                              <m:t>𝑥</m:t>
                            </m:r>
                          </m:e>
                          <m:sub>
                            <m:r>
                              <a:rPr lang="en-US" sz="2000" i="1">
                                <a:solidFill>
                                  <a:srgbClr val="A4A3AB"/>
                                </a:solidFill>
                                <a:latin typeface="Cambria Math" panose="02040503050406030204" pitchFamily="18" charset="0"/>
                                <a:ea typeface="Cambria Math" panose="02040503050406030204" pitchFamily="18" charset="0"/>
                              </a:rPr>
                              <m:t>𝑖𝑗</m:t>
                            </m:r>
                          </m:sub>
                        </m:sSub>
                        <m:r>
                          <a:rPr lang="en-US" sz="2000" i="1">
                            <a:solidFill>
                              <a:srgbClr val="A4A3AB"/>
                            </a:solidFill>
                            <a:latin typeface="Cambria Math" panose="02040503050406030204" pitchFamily="18" charset="0"/>
                            <a:ea typeface="Cambria Math" panose="02040503050406030204" pitchFamily="18" charset="0"/>
                          </a:rPr>
                          <m:t>,</m:t>
                        </m:r>
                        <m:sSub>
                          <m:sSubPr>
                            <m:ctrlPr>
                              <a:rPr lang="en-US" sz="2000" i="1">
                                <a:solidFill>
                                  <a:srgbClr val="A4A3AB"/>
                                </a:solidFill>
                                <a:latin typeface="Cambria Math" panose="02040503050406030204" pitchFamily="18" charset="0"/>
                                <a:ea typeface="Cambria Math" panose="02040503050406030204" pitchFamily="18" charset="0"/>
                              </a:rPr>
                            </m:ctrlPr>
                          </m:sSubPr>
                          <m:e>
                            <m:r>
                              <a:rPr lang="en-US" sz="2000" i="1">
                                <a:solidFill>
                                  <a:srgbClr val="A4A3AB"/>
                                </a:solidFill>
                                <a:latin typeface="Cambria Math" panose="02040503050406030204" pitchFamily="18" charset="0"/>
                                <a:ea typeface="Cambria Math" panose="02040503050406030204" pitchFamily="18" charset="0"/>
                              </a:rPr>
                              <m:t>𝑥</m:t>
                            </m:r>
                          </m:e>
                          <m:sub>
                            <m:r>
                              <a:rPr lang="en-US" sz="2000" i="1">
                                <a:solidFill>
                                  <a:srgbClr val="A4A3AB"/>
                                </a:solidFill>
                                <a:latin typeface="Cambria Math" panose="02040503050406030204" pitchFamily="18" charset="0"/>
                                <a:ea typeface="Cambria Math" panose="02040503050406030204" pitchFamily="18" charset="0"/>
                              </a:rPr>
                              <m:t>𝑘𝑙</m:t>
                            </m:r>
                          </m:sub>
                        </m:sSub>
                      </m:e>
                    </m:d>
                    <m:r>
                      <a:rPr lang="en-US" sz="2000" i="1" smtClean="0">
                        <a:solidFill>
                          <a:srgbClr val="A4A3AB"/>
                        </a:solidFill>
                        <a:latin typeface="Cambria Math" panose="02040503050406030204" pitchFamily="18" charset="0"/>
                        <a:ea typeface="Cambria Math" panose="02040503050406030204" pitchFamily="18" charset="0"/>
                      </a:rPr>
                      <m:t> </m:t>
                    </m:r>
                  </m:oMath>
                </a14:m>
                <a:r>
                  <a:rPr lang="en-US" altLang="en-US" sz="2000">
                    <a:solidFill>
                      <a:schemeClr val="tx1">
                        <a:alpha val="60000"/>
                      </a:schemeClr>
                    </a:solidFill>
                  </a:rPr>
                  <a:t>		là </a:t>
                </a:r>
                <a:r>
                  <a:rPr lang="en-US" altLang="en-US" sz="2000" dirty="0" err="1">
                    <a:solidFill>
                      <a:schemeClr val="tx1">
                        <a:alpha val="60000"/>
                      </a:schemeClr>
                    </a:solidFill>
                  </a:rPr>
                  <a:t>độ</a:t>
                </a:r>
                <a:r>
                  <a:rPr lang="en-US" altLang="en-US" sz="2000" dirty="0">
                    <a:solidFill>
                      <a:schemeClr val="tx1">
                        <a:alpha val="60000"/>
                      </a:schemeClr>
                    </a:solidFill>
                  </a:rPr>
                  <a:t> </a:t>
                </a:r>
                <a:r>
                  <a:rPr lang="en-US" altLang="en-US" sz="2000" dirty="0" err="1">
                    <a:solidFill>
                      <a:schemeClr val="tx1">
                        <a:alpha val="60000"/>
                      </a:schemeClr>
                    </a:solidFill>
                  </a:rPr>
                  <a:t>dài</a:t>
                </a:r>
                <a:r>
                  <a:rPr lang="en-US" altLang="en-US" sz="2000" dirty="0">
                    <a:solidFill>
                      <a:schemeClr val="tx1">
                        <a:alpha val="60000"/>
                      </a:schemeClr>
                    </a:solidFill>
                  </a:rPr>
                  <a:t> Euclidean,</a:t>
                </a:r>
              </a:p>
              <a:p>
                <a:pPr marR="0" lvl="0" indent="0" fontAlgn="base">
                  <a:lnSpc>
                    <a:spcPct val="100000"/>
                  </a:lnSpc>
                  <a:spcAft>
                    <a:spcPts val="1500"/>
                  </a:spcAft>
                  <a:buClrTx/>
                  <a:buSzTx/>
                  <a:buFontTx/>
                  <a:buNone/>
                  <a:tabLst/>
                </a:pPr>
                <a:r>
                  <a:rPr lang="en-US" altLang="en-US" sz="2000">
                    <a:solidFill>
                      <a:schemeClr val="tx1">
                        <a:alpha val="60000"/>
                      </a:schemeClr>
                    </a:solidFill>
                  </a:rPr>
                  <a:t>      </a:t>
                </a:r>
                <a14:m>
                  <m:oMath xmlns:m="http://schemas.openxmlformats.org/officeDocument/2006/math">
                    <m:d>
                      <m:dPr>
                        <m:begChr m:val="‖"/>
                        <m:endChr m:val="‖"/>
                        <m:ctrlPr>
                          <a:rPr lang="en-US" sz="2000" i="1" smtClean="0">
                            <a:solidFill>
                              <a:srgbClr val="A4A3AB"/>
                            </a:solidFill>
                            <a:latin typeface="Cambria Math" panose="02040503050406030204" pitchFamily="18" charset="0"/>
                            <a:ea typeface="Cambria Math" panose="02040503050406030204" pitchFamily="18" charset="0"/>
                          </a:rPr>
                        </m:ctrlPr>
                      </m:dPr>
                      <m:e>
                        <m:sSup>
                          <m:sSupPr>
                            <m:ctrlPr>
                              <a:rPr lang="en-US" sz="2000" i="1">
                                <a:solidFill>
                                  <a:srgbClr val="A4A3AB"/>
                                </a:solidFill>
                                <a:latin typeface="Cambria Math" panose="02040503050406030204" pitchFamily="18" charset="0"/>
                                <a:ea typeface="Cambria Math" panose="02040503050406030204" pitchFamily="18" charset="0"/>
                              </a:rPr>
                            </m:ctrlPr>
                          </m:sSupPr>
                          <m:e>
                            <m:d>
                              <m:dPr>
                                <m:ctrlPr>
                                  <a:rPr lang="en-US" sz="2000" i="1">
                                    <a:solidFill>
                                      <a:srgbClr val="A4A3AB"/>
                                    </a:solidFill>
                                    <a:latin typeface="Cambria Math" panose="02040503050406030204" pitchFamily="18" charset="0"/>
                                    <a:ea typeface="Cambria Math" panose="02040503050406030204" pitchFamily="18" charset="0"/>
                                  </a:rPr>
                                </m:ctrlPr>
                              </m:dPr>
                              <m:e>
                                <m:r>
                                  <a:rPr lang="en-US" sz="2000" i="1">
                                    <a:solidFill>
                                      <a:srgbClr val="A4A3AB"/>
                                    </a:solidFill>
                                    <a:latin typeface="Cambria Math" panose="02040503050406030204" pitchFamily="18" charset="0"/>
                                    <a:ea typeface="Cambria Math" panose="02040503050406030204" pitchFamily="18" charset="0"/>
                                  </a:rPr>
                                  <m:t>𝑖</m:t>
                                </m:r>
                                <m:r>
                                  <a:rPr lang="en-US" sz="2000" i="1">
                                    <a:solidFill>
                                      <a:srgbClr val="A4A3AB"/>
                                    </a:solidFill>
                                    <a:latin typeface="Cambria Math" panose="02040503050406030204" pitchFamily="18" charset="0"/>
                                    <a:ea typeface="Cambria Math" panose="02040503050406030204" pitchFamily="18" charset="0"/>
                                  </a:rPr>
                                  <m:t>,</m:t>
                                </m:r>
                                <m:r>
                                  <a:rPr lang="en-US" sz="2000" i="1">
                                    <a:solidFill>
                                      <a:srgbClr val="A4A3AB"/>
                                    </a:solidFill>
                                    <a:latin typeface="Cambria Math" panose="02040503050406030204" pitchFamily="18" charset="0"/>
                                    <a:ea typeface="Cambria Math" panose="02040503050406030204" pitchFamily="18" charset="0"/>
                                  </a:rPr>
                                  <m:t>𝑗</m:t>
                                </m:r>
                              </m:e>
                            </m:d>
                          </m:e>
                          <m:sup>
                            <m:r>
                              <a:rPr lang="en-US" sz="2000" i="1">
                                <a:solidFill>
                                  <a:srgbClr val="A4A3AB"/>
                                </a:solidFill>
                                <a:latin typeface="Cambria Math" panose="02040503050406030204" pitchFamily="18" charset="0"/>
                                <a:ea typeface="Cambria Math" panose="02040503050406030204" pitchFamily="18" charset="0"/>
                              </a:rPr>
                              <m:t>𝑇</m:t>
                            </m:r>
                          </m:sup>
                        </m:sSup>
                        <m:r>
                          <a:rPr lang="en-US" sz="2000" i="1">
                            <a:solidFill>
                              <a:srgbClr val="A4A3AB"/>
                            </a:solidFill>
                            <a:latin typeface="Cambria Math" panose="02040503050406030204" pitchFamily="18" charset="0"/>
                            <a:ea typeface="Cambria Math" panose="02040503050406030204" pitchFamily="18" charset="0"/>
                          </a:rPr>
                          <m:t>−</m:t>
                        </m:r>
                        <m:sSup>
                          <m:sSupPr>
                            <m:ctrlPr>
                              <a:rPr lang="en-US" sz="2000" i="1">
                                <a:solidFill>
                                  <a:srgbClr val="A4A3AB"/>
                                </a:solidFill>
                                <a:latin typeface="Cambria Math" panose="02040503050406030204" pitchFamily="18" charset="0"/>
                                <a:ea typeface="Cambria Math" panose="02040503050406030204" pitchFamily="18" charset="0"/>
                              </a:rPr>
                            </m:ctrlPr>
                          </m:sSupPr>
                          <m:e>
                            <m:d>
                              <m:dPr>
                                <m:ctrlPr>
                                  <a:rPr lang="en-US" sz="2000" i="1">
                                    <a:solidFill>
                                      <a:srgbClr val="A4A3AB"/>
                                    </a:solidFill>
                                    <a:latin typeface="Cambria Math" panose="02040503050406030204" pitchFamily="18" charset="0"/>
                                    <a:ea typeface="Cambria Math" panose="02040503050406030204" pitchFamily="18" charset="0"/>
                                  </a:rPr>
                                </m:ctrlPr>
                              </m:dPr>
                              <m:e>
                                <m:r>
                                  <a:rPr lang="en-US" sz="2000" i="1">
                                    <a:solidFill>
                                      <a:srgbClr val="A4A3AB"/>
                                    </a:solidFill>
                                    <a:latin typeface="Cambria Math" panose="02040503050406030204" pitchFamily="18" charset="0"/>
                                    <a:ea typeface="Cambria Math" panose="02040503050406030204" pitchFamily="18" charset="0"/>
                                  </a:rPr>
                                  <m:t>𝑘</m:t>
                                </m:r>
                                <m:r>
                                  <a:rPr lang="en-US" sz="2000" i="1">
                                    <a:solidFill>
                                      <a:srgbClr val="A4A3AB"/>
                                    </a:solidFill>
                                    <a:latin typeface="Cambria Math" panose="02040503050406030204" pitchFamily="18" charset="0"/>
                                    <a:ea typeface="Cambria Math" panose="02040503050406030204" pitchFamily="18" charset="0"/>
                                  </a:rPr>
                                  <m:t>,</m:t>
                                </m:r>
                                <m:r>
                                  <a:rPr lang="en-US" sz="2000" i="1">
                                    <a:solidFill>
                                      <a:srgbClr val="A4A3AB"/>
                                    </a:solidFill>
                                    <a:latin typeface="Cambria Math" panose="02040503050406030204" pitchFamily="18" charset="0"/>
                                    <a:ea typeface="Cambria Math" panose="02040503050406030204" pitchFamily="18" charset="0"/>
                                  </a:rPr>
                                  <m:t>𝑙</m:t>
                                </m:r>
                              </m:e>
                            </m:d>
                          </m:e>
                          <m:sup>
                            <m:r>
                              <a:rPr lang="en-US" sz="2000" i="1">
                                <a:solidFill>
                                  <a:srgbClr val="A4A3AB"/>
                                </a:solidFill>
                                <a:latin typeface="Cambria Math" panose="02040503050406030204" pitchFamily="18" charset="0"/>
                                <a:ea typeface="Cambria Math" panose="02040503050406030204" pitchFamily="18" charset="0"/>
                              </a:rPr>
                              <m:t>𝑇</m:t>
                            </m:r>
                          </m:sup>
                        </m:sSup>
                      </m:e>
                    </m:d>
                    <m:r>
                      <a:rPr lang="en-US" sz="2000" i="1">
                        <a:solidFill>
                          <a:srgbClr val="A4A3AB"/>
                        </a:solidFill>
                        <a:latin typeface="Cambria Math" panose="02040503050406030204" pitchFamily="18" charset="0"/>
                        <a:ea typeface="Cambria Math" panose="02040503050406030204" pitchFamily="18" charset="0"/>
                      </a:rPr>
                      <m:t> </m:t>
                    </m:r>
                  </m:oMath>
                </a14:m>
                <a:r>
                  <a:rPr lang="en-US" altLang="en-US" sz="2000">
                    <a:solidFill>
                      <a:schemeClr val="tx1">
                        <a:alpha val="60000"/>
                      </a:schemeClr>
                    </a:solidFill>
                  </a:rPr>
                  <a:t> 	là </a:t>
                </a:r>
                <a:r>
                  <a:rPr lang="en-US" altLang="en-US" sz="2000" dirty="0" err="1">
                    <a:solidFill>
                      <a:schemeClr val="tx1">
                        <a:alpha val="60000"/>
                      </a:schemeClr>
                    </a:solidFill>
                  </a:rPr>
                  <a:t>giá</a:t>
                </a:r>
                <a:r>
                  <a:rPr lang="en-US" altLang="en-US" sz="2000" dirty="0">
                    <a:solidFill>
                      <a:schemeClr val="tx1">
                        <a:alpha val="60000"/>
                      </a:schemeClr>
                    </a:solidFill>
                  </a:rPr>
                  <a:t> </a:t>
                </a:r>
                <a:r>
                  <a:rPr lang="en-US" altLang="en-US" sz="2000" dirty="0" err="1">
                    <a:solidFill>
                      <a:schemeClr val="tx1">
                        <a:alpha val="60000"/>
                      </a:schemeClr>
                    </a:solidFill>
                  </a:rPr>
                  <a:t>trị</a:t>
                </a:r>
                <a:r>
                  <a:rPr lang="en-US" altLang="en-US" sz="2000" dirty="0">
                    <a:solidFill>
                      <a:schemeClr val="tx1">
                        <a:alpha val="60000"/>
                      </a:schemeClr>
                    </a:solidFill>
                  </a:rPr>
                  <a:t> </a:t>
                </a:r>
                <a:r>
                  <a:rPr lang="en-US" altLang="en-US" sz="2000" dirty="0" err="1">
                    <a:solidFill>
                      <a:schemeClr val="tx1">
                        <a:alpha val="60000"/>
                      </a:schemeClr>
                    </a:solidFill>
                  </a:rPr>
                  <a:t>lớn</a:t>
                </a:r>
                <a:r>
                  <a:rPr lang="en-US" altLang="en-US" sz="2000" dirty="0">
                    <a:solidFill>
                      <a:schemeClr val="tx1">
                        <a:alpha val="60000"/>
                      </a:schemeClr>
                    </a:solidFill>
                  </a:rPr>
                  <a:t> </a:t>
                </a:r>
                <a:r>
                  <a:rPr lang="en-US" altLang="en-US" sz="2000" dirty="0" err="1">
                    <a:solidFill>
                      <a:schemeClr val="tx1">
                        <a:alpha val="60000"/>
                      </a:schemeClr>
                    </a:solidFill>
                  </a:rPr>
                  <a:t>nhất</a:t>
                </a:r>
                <a:r>
                  <a:rPr lang="en-US" altLang="en-US" sz="2000" dirty="0">
                    <a:solidFill>
                      <a:schemeClr val="tx1">
                        <a:alpha val="60000"/>
                      </a:schemeClr>
                    </a:solidFill>
                  </a:rPr>
                  <a:t> </a:t>
                </a:r>
                <a:r>
                  <a:rPr lang="en-US" altLang="en-US" sz="2000" dirty="0" err="1">
                    <a:solidFill>
                      <a:schemeClr val="tx1">
                        <a:alpha val="60000"/>
                      </a:schemeClr>
                    </a:solidFill>
                  </a:rPr>
                  <a:t>được</a:t>
                </a:r>
                <a:r>
                  <a:rPr lang="en-US" altLang="en-US" sz="2000" dirty="0">
                    <a:solidFill>
                      <a:schemeClr val="tx1">
                        <a:alpha val="60000"/>
                      </a:schemeClr>
                    </a:solidFill>
                  </a:rPr>
                  <a:t> </a:t>
                </a:r>
                <a:r>
                  <a:rPr lang="en-US" altLang="en-US" sz="2000" dirty="0" err="1">
                    <a:solidFill>
                      <a:schemeClr val="tx1">
                        <a:alpha val="60000"/>
                      </a:schemeClr>
                    </a:solidFill>
                  </a:rPr>
                  <a:t>chuẩn</a:t>
                </a:r>
                <a:r>
                  <a:rPr lang="en-US" altLang="en-US" sz="2000" dirty="0">
                    <a:solidFill>
                      <a:schemeClr val="tx1">
                        <a:alpha val="60000"/>
                      </a:schemeClr>
                    </a:solidFill>
                  </a:rPr>
                  <a:t> </a:t>
                </a:r>
                <a:r>
                  <a:rPr lang="en-US" altLang="en-US" sz="2000" dirty="0" err="1">
                    <a:solidFill>
                      <a:schemeClr val="tx1">
                        <a:alpha val="60000"/>
                      </a:schemeClr>
                    </a:solidFill>
                  </a:rPr>
                  <a:t>hóa</a:t>
                </a:r>
                <a:r>
                  <a:rPr lang="en-US" altLang="en-US" sz="2000" dirty="0">
                    <a:solidFill>
                      <a:schemeClr val="tx1">
                        <a:alpha val="60000"/>
                      </a:schemeClr>
                    </a:solidFill>
                  </a:rPr>
                  <a:t> </a:t>
                </a:r>
                <a:r>
                  <a:rPr lang="en-US" altLang="en-US" sz="2000" dirty="0" err="1">
                    <a:solidFill>
                      <a:schemeClr val="tx1">
                        <a:alpha val="60000"/>
                      </a:schemeClr>
                    </a:solidFill>
                  </a:rPr>
                  <a:t>và</a:t>
                </a:r>
                <a:r>
                  <a:rPr lang="en-US" altLang="en-US" sz="2000" dirty="0">
                    <a:solidFill>
                      <a:schemeClr val="tx1">
                        <a:alpha val="60000"/>
                      </a:schemeClr>
                    </a:solidFill>
                  </a:rPr>
                  <a:t> (</a:t>
                </a:r>
                <a:r>
                  <a:rPr lang="en-US" altLang="en-US" sz="2000" i="1" err="1">
                    <a:solidFill>
                      <a:schemeClr val="tx1">
                        <a:alpha val="60000"/>
                      </a:schemeClr>
                    </a:solidFill>
                  </a:rPr>
                  <a:t>i</a:t>
                </a:r>
                <a:r>
                  <a:rPr lang="en-US" altLang="en-US" sz="2000">
                    <a:solidFill>
                      <a:schemeClr val="tx1">
                        <a:alpha val="60000"/>
                      </a:schemeClr>
                    </a:solidFill>
                  </a:rPr>
                  <a:t>, </a:t>
                </a:r>
                <a:r>
                  <a:rPr lang="en-US" altLang="en-US" sz="2000" i="1">
                    <a:solidFill>
                      <a:schemeClr val="tx1">
                        <a:alpha val="60000"/>
                      </a:schemeClr>
                    </a:solidFill>
                  </a:rPr>
                  <a:t>j</a:t>
                </a:r>
                <a:r>
                  <a:rPr lang="en-US" altLang="en-US" sz="2000" dirty="0">
                    <a:solidFill>
                      <a:schemeClr val="tx1">
                        <a:alpha val="60000"/>
                      </a:schemeClr>
                    </a:solidFill>
                  </a:rPr>
                  <a:t>), (</a:t>
                </a:r>
                <a:r>
                  <a:rPr lang="en-US" altLang="en-US" sz="2000" i="1" err="1">
                    <a:solidFill>
                      <a:schemeClr val="tx1">
                        <a:alpha val="60000"/>
                      </a:schemeClr>
                    </a:solidFill>
                  </a:rPr>
                  <a:t>k</a:t>
                </a:r>
                <a:r>
                  <a:rPr lang="en-US" altLang="en-US" sz="2000">
                    <a:solidFill>
                      <a:schemeClr val="tx1">
                        <a:alpha val="60000"/>
                      </a:schemeClr>
                    </a:solidFill>
                  </a:rPr>
                  <a:t>, </a:t>
                </a:r>
                <a:r>
                  <a:rPr lang="en-US" altLang="en-US" sz="2000" i="1">
                    <a:solidFill>
                      <a:schemeClr val="tx1">
                        <a:alpha val="60000"/>
                      </a:schemeClr>
                    </a:solidFill>
                  </a:rPr>
                  <a:t>l</a:t>
                </a:r>
                <a:r>
                  <a:rPr lang="en-US" altLang="en-US" sz="2000" dirty="0">
                    <a:solidFill>
                      <a:schemeClr val="tx1">
                        <a:alpha val="60000"/>
                      </a:schemeClr>
                    </a:solidFill>
                  </a:rPr>
                  <a:t>) </a:t>
                </a:r>
                <a:r>
                  <a:rPr lang="en-US" altLang="en-US" sz="2000" dirty="0" err="1">
                    <a:solidFill>
                      <a:schemeClr val="tx1">
                        <a:alpha val="60000"/>
                      </a:schemeClr>
                    </a:solidFill>
                  </a:rPr>
                  <a:t>là</a:t>
                </a:r>
                <a:r>
                  <a:rPr lang="en-US" altLang="en-US" sz="2000" dirty="0">
                    <a:solidFill>
                      <a:schemeClr val="tx1">
                        <a:alpha val="60000"/>
                      </a:schemeClr>
                    </a:solidFill>
                  </a:rPr>
                  <a:t> </a:t>
                </a:r>
                <a:r>
                  <a:rPr lang="en-US" altLang="en-US" sz="2000" dirty="0" err="1">
                    <a:solidFill>
                      <a:schemeClr val="tx1">
                        <a:alpha val="60000"/>
                      </a:schemeClr>
                    </a:solidFill>
                  </a:rPr>
                  <a:t>tọa</a:t>
                </a:r>
                <a:r>
                  <a:rPr lang="en-US" altLang="en-US" sz="2000" dirty="0">
                    <a:solidFill>
                      <a:schemeClr val="tx1">
                        <a:alpha val="60000"/>
                      </a:schemeClr>
                    </a:solidFill>
                  </a:rPr>
                  <a:t> </a:t>
                </a:r>
                <a:r>
                  <a:rPr lang="en-US" altLang="en-US" sz="2000" dirty="0" err="1">
                    <a:solidFill>
                      <a:schemeClr val="tx1">
                        <a:alpha val="60000"/>
                      </a:schemeClr>
                    </a:solidFill>
                  </a:rPr>
                  <a:t>độ</a:t>
                </a:r>
                <a:r>
                  <a:rPr lang="en-US" altLang="en-US" sz="2000" dirty="0">
                    <a:solidFill>
                      <a:schemeClr val="tx1">
                        <a:alpha val="60000"/>
                      </a:schemeClr>
                    </a:solidFill>
                  </a:rPr>
                  <a:t> 2 </a:t>
                </a:r>
                <a:r>
                  <a:rPr lang="en-US" altLang="en-US" sz="2000" dirty="0" err="1">
                    <a:solidFill>
                      <a:schemeClr val="tx1">
                        <a:alpha val="60000"/>
                      </a:schemeClr>
                    </a:solidFill>
                  </a:rPr>
                  <a:t>điểm</a:t>
                </a:r>
                <a:r>
                  <a:rPr lang="en-US" altLang="en-US" sz="2000" dirty="0">
                    <a:solidFill>
                      <a:schemeClr val="tx1">
                        <a:alpha val="60000"/>
                      </a:schemeClr>
                    </a:solidFill>
                  </a:rPr>
                  <a:t> </a:t>
                </a:r>
                <a:r>
                  <a:rPr lang="en-US" altLang="en-US" sz="2000" dirty="0" err="1">
                    <a:solidFill>
                      <a:schemeClr val="tx1">
                        <a:alpha val="60000"/>
                      </a:schemeClr>
                    </a:solidFill>
                  </a:rPr>
                  <a:t>trong</a:t>
                </a:r>
                <a:r>
                  <a:rPr lang="en-US" altLang="en-US" sz="2000" dirty="0">
                    <a:solidFill>
                      <a:schemeClr val="tx1">
                        <a:alpha val="60000"/>
                      </a:schemeClr>
                    </a:solidFill>
                  </a:rPr>
                  <a:t> </a:t>
                </a:r>
                <a:r>
                  <a:rPr lang="en-US" altLang="en-US" sz="2000" err="1">
                    <a:solidFill>
                      <a:schemeClr val="tx1">
                        <a:alpha val="60000"/>
                      </a:schemeClr>
                    </a:solidFill>
                  </a:rPr>
                  <a:t>không</a:t>
                </a:r>
                <a:r>
                  <a:rPr lang="en-US" altLang="en-US" sz="2000">
                    <a:solidFill>
                      <a:schemeClr val="tx1">
                        <a:alpha val="60000"/>
                      </a:schemeClr>
                    </a:solidFill>
                  </a:rPr>
                  <a:t> 			gian </a:t>
                </a:r>
                <a:r>
                  <a:rPr lang="en-US" altLang="en-US" sz="2000" dirty="0">
                    <a:solidFill>
                      <a:schemeClr val="tx1">
                        <a:alpha val="60000"/>
                      </a:schemeClr>
                    </a:solidFill>
                  </a:rPr>
                  <a:t>2D.</a:t>
                </a:r>
              </a:p>
              <a:p>
                <a:pPr marR="0" lvl="0" indent="0" fontAlgn="base">
                  <a:lnSpc>
                    <a:spcPct val="100000"/>
                  </a:lnSpc>
                  <a:spcAft>
                    <a:spcPts val="1500"/>
                  </a:spcAft>
                  <a:buClrTx/>
                  <a:buSzTx/>
                  <a:buFontTx/>
                  <a:buNone/>
                  <a:tabLst/>
                </a:pPr>
                <a:endParaRPr lang="en-US" altLang="en-US" sz="2000" dirty="0">
                  <a:solidFill>
                    <a:schemeClr val="tx1">
                      <a:alpha val="60000"/>
                    </a:schemeClr>
                  </a:solidFill>
                </a:endParaRPr>
              </a:p>
            </p:txBody>
          </p:sp>
        </mc:Choice>
        <mc:Fallback xmlns="">
          <p:sp>
            <p:nvSpPr>
              <p:cNvPr id="7" name="Rectangle 9">
                <a:extLst>
                  <a:ext uri="{FF2B5EF4-FFF2-40B4-BE49-F238E27FC236}">
                    <a16:creationId xmlns:a16="http://schemas.microsoft.com/office/drawing/2014/main" id="{CA8BF1BC-D3CE-35CF-9EE9-7AC8B0C1072D}"/>
                  </a:ext>
                </a:extLst>
              </p:cNvPr>
              <p:cNvSpPr>
                <a:spLocks noRot="1" noChangeAspect="1" noMove="1" noResize="1" noEditPoints="1" noAdjustHandles="1" noChangeArrowheads="1" noChangeShapeType="1" noTextEdit="1"/>
              </p:cNvSpPr>
              <p:nvPr/>
            </p:nvSpPr>
            <p:spPr bwMode="auto">
              <a:xfrm>
                <a:off x="549533" y="4553757"/>
                <a:ext cx="11082595" cy="1754968"/>
              </a:xfrm>
              <a:prstGeom prst="rect">
                <a:avLst/>
              </a:prstGeom>
              <a:blipFill>
                <a:blip r:embed="rId2"/>
                <a:stretch>
                  <a:fillRect l="-550" t="-34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
        <p:nvSpPr>
          <p:cNvPr id="4" name="Date Placeholder 13">
            <a:extLst>
              <a:ext uri="{FF2B5EF4-FFF2-40B4-BE49-F238E27FC236}">
                <a16:creationId xmlns:a16="http://schemas.microsoft.com/office/drawing/2014/main" id="{1852184D-FA01-C908-102B-0587D985FDCA}"/>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6" name="TextBox 5">
            <a:extLst>
              <a:ext uri="{FF2B5EF4-FFF2-40B4-BE49-F238E27FC236}">
                <a16:creationId xmlns:a16="http://schemas.microsoft.com/office/drawing/2014/main" id="{EAFADD5A-97D8-D78A-916A-9377591714F1}"/>
              </a:ext>
            </a:extLst>
          </p:cNvPr>
          <p:cNvSpPr txBox="1"/>
          <p:nvPr/>
        </p:nvSpPr>
        <p:spPr>
          <a:xfrm>
            <a:off x="549534" y="1935111"/>
            <a:ext cx="11090273" cy="707886"/>
          </a:xfrm>
          <a:prstGeom prst="rect">
            <a:avLst/>
          </a:prstGeom>
          <a:noFill/>
        </p:spPr>
        <p:txBody>
          <a:bodyPr wrap="square">
            <a:spAutoFit/>
          </a:bodyPr>
          <a:lstStyle/>
          <a:p>
            <a:pPr>
              <a:spcAft>
                <a:spcPts val="1500"/>
              </a:spcAft>
            </a:pPr>
            <a:r>
              <a:rPr lang="en-US" sz="2000" dirty="0" err="1">
                <a:solidFill>
                  <a:schemeClr val="tx1">
                    <a:alpha val="60000"/>
                  </a:schemeClr>
                </a:solidFill>
              </a:rPr>
              <a:t>Xây</a:t>
            </a:r>
            <a:r>
              <a:rPr lang="en-US" sz="2000" dirty="0">
                <a:solidFill>
                  <a:schemeClr val="tx1">
                    <a:alpha val="60000"/>
                  </a:schemeClr>
                </a:solidFill>
              </a:rPr>
              <a:t> </a:t>
            </a:r>
            <a:r>
              <a:rPr lang="en-US" sz="2000" dirty="0" err="1">
                <a:solidFill>
                  <a:schemeClr val="tx1">
                    <a:alpha val="60000"/>
                  </a:schemeClr>
                </a:solidFill>
              </a:rPr>
              <a:t>dựng</a:t>
            </a:r>
            <a:r>
              <a:rPr lang="en-US" sz="2000" dirty="0">
                <a:solidFill>
                  <a:schemeClr val="tx1">
                    <a:alpha val="60000"/>
                  </a:schemeClr>
                </a:solidFill>
              </a:rPr>
              <a:t> </a:t>
            </a:r>
            <a:r>
              <a:rPr lang="en-US" sz="2000" dirty="0" err="1">
                <a:solidFill>
                  <a:schemeClr val="tx1">
                    <a:alpha val="60000"/>
                  </a:schemeClr>
                </a:solidFill>
              </a:rPr>
              <a:t>đồ</a:t>
            </a:r>
            <a:r>
              <a:rPr lang="en-US" sz="2000" dirty="0">
                <a:solidFill>
                  <a:schemeClr val="tx1">
                    <a:alpha val="60000"/>
                  </a:schemeClr>
                </a:solidFill>
              </a:rPr>
              <a:t> </a:t>
            </a:r>
            <a:r>
              <a:rPr lang="en-US" sz="2000" dirty="0" err="1">
                <a:solidFill>
                  <a:schemeClr val="tx1">
                    <a:alpha val="60000"/>
                  </a:schemeClr>
                </a:solidFill>
              </a:rPr>
              <a:t>thị</a:t>
            </a:r>
            <a:r>
              <a:rPr lang="en-US" sz="2000" dirty="0">
                <a:solidFill>
                  <a:schemeClr val="tx1">
                    <a:alpha val="60000"/>
                  </a:schemeClr>
                </a:solidFill>
              </a:rPr>
              <a:t> </a:t>
            </a:r>
            <a:r>
              <a:rPr lang="en-US" sz="2000" i="1" dirty="0">
                <a:solidFill>
                  <a:schemeClr val="tx1">
                    <a:alpha val="60000"/>
                  </a:schemeClr>
                </a:solidFill>
              </a:rPr>
              <a:t>G</a:t>
            </a:r>
            <a:r>
              <a:rPr lang="en-US" sz="2000" dirty="0">
                <a:solidFill>
                  <a:schemeClr val="tx1">
                    <a:alpha val="60000"/>
                  </a:schemeClr>
                </a:solidFill>
              </a:rPr>
              <a:t> = (</a:t>
            </a:r>
            <a:r>
              <a:rPr lang="en-US" sz="2000" i="1" dirty="0">
                <a:solidFill>
                  <a:schemeClr val="tx1">
                    <a:alpha val="60000"/>
                  </a:schemeClr>
                </a:solidFill>
              </a:rPr>
              <a:t>V</a:t>
            </a:r>
            <a:r>
              <a:rPr lang="en-US" sz="2000" dirty="0">
                <a:solidFill>
                  <a:schemeClr val="tx1">
                    <a:alpha val="60000"/>
                  </a:schemeClr>
                </a:solidFill>
              </a:rPr>
              <a:t>, </a:t>
            </a:r>
            <a:r>
              <a:rPr lang="en-US" sz="2000" i="1" dirty="0">
                <a:solidFill>
                  <a:schemeClr val="tx1">
                    <a:alpha val="60000"/>
                  </a:schemeClr>
                </a:solidFill>
              </a:rPr>
              <a:t>E</a:t>
            </a:r>
            <a:r>
              <a:rPr lang="en-US" sz="2000" dirty="0">
                <a:solidFill>
                  <a:schemeClr val="tx1">
                    <a:alpha val="60000"/>
                  </a:schemeClr>
                </a:solidFill>
              </a:rPr>
              <a:t>), </a:t>
            </a:r>
            <a:r>
              <a:rPr lang="en-US" sz="2000" dirty="0" err="1">
                <a:solidFill>
                  <a:schemeClr val="tx1">
                    <a:alpha val="60000"/>
                  </a:schemeClr>
                </a:solidFill>
              </a:rPr>
              <a:t>khoảng</a:t>
            </a:r>
            <a:r>
              <a:rPr lang="en-US" sz="2000" dirty="0">
                <a:solidFill>
                  <a:schemeClr val="tx1">
                    <a:alpha val="60000"/>
                  </a:schemeClr>
                </a:solidFill>
              </a:rPr>
              <a:t> </a:t>
            </a:r>
            <a:r>
              <a:rPr lang="en-US" sz="2000" dirty="0" err="1">
                <a:solidFill>
                  <a:schemeClr val="tx1">
                    <a:alpha val="60000"/>
                  </a:schemeClr>
                </a:solidFill>
              </a:rPr>
              <a:t>cách</a:t>
            </a:r>
            <a:r>
              <a:rPr lang="en-US" sz="2000" dirty="0">
                <a:solidFill>
                  <a:schemeClr val="tx1">
                    <a:alpha val="60000"/>
                  </a:schemeClr>
                </a:solidFill>
              </a:rPr>
              <a:t> </a:t>
            </a:r>
            <a:r>
              <a:rPr lang="en-US" sz="2000" dirty="0" err="1">
                <a:solidFill>
                  <a:schemeClr val="tx1">
                    <a:alpha val="60000"/>
                  </a:schemeClr>
                </a:solidFill>
              </a:rPr>
              <a:t>giữa</a:t>
            </a:r>
            <a:r>
              <a:rPr lang="en-US" sz="2000" dirty="0">
                <a:solidFill>
                  <a:schemeClr val="tx1">
                    <a:alpha val="60000"/>
                  </a:schemeClr>
                </a:solidFill>
              </a:rPr>
              <a:t> 2 </a:t>
            </a:r>
            <a:r>
              <a:rPr lang="en-US" sz="2000" dirty="0" err="1">
                <a:solidFill>
                  <a:schemeClr val="tx1">
                    <a:alpha val="60000"/>
                  </a:schemeClr>
                </a:solidFill>
              </a:rPr>
              <a:t>đỉnh</a:t>
            </a:r>
            <a:r>
              <a:rPr lang="en-US" sz="2000" dirty="0">
                <a:solidFill>
                  <a:schemeClr val="tx1">
                    <a:alpha val="60000"/>
                  </a:schemeClr>
                </a:solidFill>
              </a:rPr>
              <a:t> </a:t>
            </a:r>
            <a:r>
              <a:rPr lang="en-US" sz="2000" dirty="0" err="1">
                <a:solidFill>
                  <a:schemeClr val="tx1">
                    <a:alpha val="60000"/>
                  </a:schemeClr>
                </a:solidFill>
              </a:rPr>
              <a:t>bất</a:t>
            </a:r>
            <a:r>
              <a:rPr lang="en-US" sz="2000" dirty="0">
                <a:solidFill>
                  <a:schemeClr val="tx1">
                    <a:alpha val="60000"/>
                  </a:schemeClr>
                </a:solidFill>
              </a:rPr>
              <a:t> </a:t>
            </a:r>
            <a:r>
              <a:rPr lang="en-US" sz="2000" dirty="0" err="1">
                <a:solidFill>
                  <a:schemeClr val="tx1">
                    <a:alpha val="60000"/>
                  </a:schemeClr>
                </a:solidFill>
              </a:rPr>
              <a:t>kỳ</a:t>
            </a:r>
            <a:r>
              <a:rPr lang="en-US" sz="2000" dirty="0">
                <a:solidFill>
                  <a:schemeClr val="tx1">
                    <a:alpha val="60000"/>
                  </a:schemeClr>
                </a:solidFill>
              </a:rPr>
              <a:t> </a:t>
            </a:r>
            <a:r>
              <a:rPr lang="en-US" sz="2000" err="1">
                <a:solidFill>
                  <a:schemeClr val="tx1">
                    <a:alpha val="60000"/>
                  </a:schemeClr>
                </a:solidFill>
              </a:rPr>
              <a:t>là</a:t>
            </a:r>
            <a:r>
              <a:rPr lang="en-US" sz="2000">
                <a:solidFill>
                  <a:schemeClr val="tx1">
                    <a:alpha val="60000"/>
                  </a:schemeClr>
                </a:solidFill>
              </a:rPr>
              <a:t>:</a:t>
            </a:r>
            <a:br>
              <a:rPr lang="en-US" sz="2000" dirty="0">
                <a:solidFill>
                  <a:schemeClr val="tx1">
                    <a:alpha val="60000"/>
                  </a:schemeClr>
                </a:solidFill>
              </a:rPr>
            </a:br>
            <a:endParaRPr lang="en-US" sz="2000" dirty="0">
              <a:solidFill>
                <a:schemeClr val="tx1">
                  <a:alpha val="60000"/>
                </a:schemeClr>
              </a:solidFill>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9F93009-2026-9B5B-3634-E74F8832FAAD}"/>
                  </a:ext>
                </a:extLst>
              </p:cNvPr>
              <p:cNvSpPr txBox="1"/>
              <p:nvPr/>
            </p:nvSpPr>
            <p:spPr>
              <a:xfrm>
                <a:off x="1652276" y="3108248"/>
                <a:ext cx="8877110" cy="425501"/>
              </a:xfrm>
              <a:prstGeom prst="rect">
                <a:avLst/>
              </a:prstGeom>
              <a:noFill/>
            </p:spPr>
            <p:txBody>
              <a:bodyPr wrap="none" lIns="0" tIns="0" rIns="0" bIns="0" rtlCol="0">
                <a:spAutoFit/>
              </a:bodyPr>
              <a:lstStyle/>
              <a:p>
                <a14:m>
                  <m:oMath xmlns:m="http://schemas.openxmlformats.org/officeDocument/2006/math">
                    <m:r>
                      <a:rPr lang="en-US" sz="2400" b="0" i="1" smtClean="0">
                        <a:solidFill>
                          <a:srgbClr val="A4A3AB"/>
                        </a:solidFill>
                        <a:latin typeface="Cambria Math" panose="02040503050406030204" pitchFamily="18" charset="0"/>
                      </a:rPr>
                      <m:t>𝐸</m:t>
                    </m:r>
                    <m:r>
                      <a:rPr lang="en-US" sz="2400" b="0" i="1" smtClean="0">
                        <a:solidFill>
                          <a:srgbClr val="A4A3AB"/>
                        </a:solidFill>
                        <a:latin typeface="Cambria Math" panose="02040503050406030204" pitchFamily="18" charset="0"/>
                      </a:rPr>
                      <m:t>=</m:t>
                    </m:r>
                    <m:d>
                      <m:dPr>
                        <m:begChr m:val="{"/>
                        <m:endChr m:val="}"/>
                        <m:ctrlPr>
                          <a:rPr lang="en-US" sz="2400" b="0" i="1" smtClean="0">
                            <a:solidFill>
                              <a:srgbClr val="A4A3AB"/>
                            </a:solidFill>
                            <a:latin typeface="Cambria Math" panose="02040503050406030204" pitchFamily="18" charset="0"/>
                          </a:rPr>
                        </m:ctrlPr>
                      </m:dPr>
                      <m:e>
                        <m:d>
                          <m:dPr>
                            <m:ctrlPr>
                              <a:rPr lang="en-US" sz="2400" i="1">
                                <a:solidFill>
                                  <a:srgbClr val="A4A3AB"/>
                                </a:solidFill>
                                <a:latin typeface="Cambria Math" panose="02040503050406030204" pitchFamily="18" charset="0"/>
                              </a:rPr>
                            </m:ctrlPr>
                          </m:dPr>
                          <m:e>
                            <m:sSub>
                              <m:sSubPr>
                                <m:ctrlPr>
                                  <a:rPr lang="en-US" sz="2400" i="1">
                                    <a:solidFill>
                                      <a:srgbClr val="A4A3AB"/>
                                    </a:solidFill>
                                    <a:latin typeface="Cambria Math" panose="02040503050406030204" pitchFamily="18" charset="0"/>
                                  </a:rPr>
                                </m:ctrlPr>
                              </m:sSubPr>
                              <m:e>
                                <m:r>
                                  <a:rPr lang="en-US" sz="2400" i="1">
                                    <a:solidFill>
                                      <a:srgbClr val="A4A3AB"/>
                                    </a:solidFill>
                                    <a:latin typeface="Cambria Math" panose="02040503050406030204" pitchFamily="18" charset="0"/>
                                  </a:rPr>
                                  <m:t>𝑥</m:t>
                                </m:r>
                              </m:e>
                              <m:sub>
                                <m:r>
                                  <a:rPr lang="en-US" sz="2400" i="1">
                                    <a:solidFill>
                                      <a:srgbClr val="A4A3AB"/>
                                    </a:solidFill>
                                    <a:latin typeface="Cambria Math" panose="02040503050406030204" pitchFamily="18" charset="0"/>
                                  </a:rPr>
                                  <m:t>𝑖𝑗</m:t>
                                </m:r>
                              </m:sub>
                            </m:sSub>
                            <m:r>
                              <a:rPr lang="en-US" sz="2400" i="1">
                                <a:solidFill>
                                  <a:srgbClr val="A4A3AB"/>
                                </a:solidFill>
                                <a:latin typeface="Cambria Math" panose="02040503050406030204" pitchFamily="18" charset="0"/>
                              </a:rPr>
                              <m:t>,</m:t>
                            </m:r>
                            <m:sSub>
                              <m:sSubPr>
                                <m:ctrlPr>
                                  <a:rPr lang="en-US" sz="2400" i="1">
                                    <a:solidFill>
                                      <a:srgbClr val="A4A3AB"/>
                                    </a:solidFill>
                                    <a:latin typeface="Cambria Math" panose="02040503050406030204" pitchFamily="18" charset="0"/>
                                  </a:rPr>
                                </m:ctrlPr>
                              </m:sSubPr>
                              <m:e>
                                <m:r>
                                  <a:rPr lang="en-US" sz="2400" i="1">
                                    <a:solidFill>
                                      <a:srgbClr val="A4A3AB"/>
                                    </a:solidFill>
                                    <a:latin typeface="Cambria Math" panose="02040503050406030204" pitchFamily="18" charset="0"/>
                                  </a:rPr>
                                  <m:t>𝑥</m:t>
                                </m:r>
                              </m:e>
                              <m:sub>
                                <m:r>
                                  <a:rPr lang="en-US" sz="2400" i="1">
                                    <a:solidFill>
                                      <a:srgbClr val="A4A3AB"/>
                                    </a:solidFill>
                                    <a:latin typeface="Cambria Math" panose="02040503050406030204" pitchFamily="18" charset="0"/>
                                  </a:rPr>
                                  <m:t>𝑘𝑙</m:t>
                                </m:r>
                              </m:sub>
                            </m:sSub>
                          </m:e>
                        </m:d>
                        <m:r>
                          <a:rPr lang="en-US" sz="2400" i="1">
                            <a:solidFill>
                              <a:srgbClr val="A4A3AB"/>
                            </a:solidFill>
                            <a:latin typeface="Cambria Math" panose="02040503050406030204" pitchFamily="18" charset="0"/>
                          </a:rPr>
                          <m:t> </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𝑉</m:t>
                        </m:r>
                        <m:r>
                          <a:rPr lang="en-US" sz="2400" i="1">
                            <a:solidFill>
                              <a:srgbClr val="A4A3AB"/>
                            </a:solidFill>
                            <a:latin typeface="Cambria Math" panose="02040503050406030204" pitchFamily="18" charset="0"/>
                            <a:ea typeface="Cambria Math" panose="02040503050406030204" pitchFamily="18" charset="0"/>
                          </a:rPr>
                          <m:t> ×</m:t>
                        </m:r>
                        <m:r>
                          <a:rPr lang="en-US" sz="2400" i="1">
                            <a:solidFill>
                              <a:srgbClr val="A4A3AB"/>
                            </a:solidFill>
                            <a:latin typeface="Cambria Math" panose="02040503050406030204" pitchFamily="18" charset="0"/>
                            <a:ea typeface="Cambria Math" panose="02040503050406030204" pitchFamily="18" charset="0"/>
                          </a:rPr>
                          <m:t>𝑉</m:t>
                        </m:r>
                        <m:r>
                          <a:rPr lang="en-US" sz="2400" i="1">
                            <a:solidFill>
                              <a:srgbClr val="A4A3AB"/>
                            </a:solidFill>
                            <a:latin typeface="Cambria Math" panose="02040503050406030204" pitchFamily="18" charset="0"/>
                            <a:ea typeface="Cambria Math" panose="02040503050406030204" pitchFamily="18" charset="0"/>
                          </a:rPr>
                          <m:t> |</m:t>
                        </m:r>
                        <m:d>
                          <m:dPr>
                            <m:begChr m:val="‖"/>
                            <m:endChr m:val="‖"/>
                            <m:ctrlPr>
                              <a:rPr lang="en-US" sz="2400" i="1">
                                <a:solidFill>
                                  <a:srgbClr val="A4A3AB"/>
                                </a:solidFill>
                                <a:latin typeface="Cambria Math" panose="02040503050406030204" pitchFamily="18" charset="0"/>
                                <a:ea typeface="Cambria Math" panose="02040503050406030204" pitchFamily="18" charset="0"/>
                              </a:rPr>
                            </m:ctrlPr>
                          </m:dPr>
                          <m:e>
                            <m:sSub>
                              <m:sSubPr>
                                <m:ctrlPr>
                                  <a:rPr lang="en-US" sz="2400" i="1">
                                    <a:solidFill>
                                      <a:srgbClr val="A4A3AB"/>
                                    </a:solidFill>
                                    <a:latin typeface="Cambria Math" panose="02040503050406030204" pitchFamily="18" charset="0"/>
                                    <a:ea typeface="Cambria Math" panose="02040503050406030204" pitchFamily="18" charset="0"/>
                                  </a:rPr>
                                </m:ctrlPr>
                              </m:sSubPr>
                              <m:e>
                                <m:r>
                                  <a:rPr lang="en-US" sz="2400" i="1">
                                    <a:solidFill>
                                      <a:srgbClr val="A4A3AB"/>
                                    </a:solidFill>
                                    <a:latin typeface="Cambria Math" panose="02040503050406030204" pitchFamily="18" charset="0"/>
                                    <a:ea typeface="Cambria Math" panose="02040503050406030204" pitchFamily="18" charset="0"/>
                                  </a:rPr>
                                  <m:t>𝑥</m:t>
                                </m:r>
                              </m:e>
                              <m:sub>
                                <m:r>
                                  <a:rPr lang="en-US" sz="2400" i="1">
                                    <a:solidFill>
                                      <a:srgbClr val="A4A3AB"/>
                                    </a:solidFill>
                                    <a:latin typeface="Cambria Math" panose="02040503050406030204" pitchFamily="18" charset="0"/>
                                    <a:ea typeface="Cambria Math" panose="02040503050406030204" pitchFamily="18" charset="0"/>
                                  </a:rPr>
                                  <m:t>𝑖𝑗</m:t>
                                </m:r>
                              </m:sub>
                            </m:sSub>
                            <m:r>
                              <a:rPr lang="en-US" sz="2400" i="1">
                                <a:solidFill>
                                  <a:srgbClr val="A4A3AB"/>
                                </a:solidFill>
                                <a:latin typeface="Cambria Math" panose="02040503050406030204" pitchFamily="18" charset="0"/>
                                <a:ea typeface="Cambria Math" panose="02040503050406030204" pitchFamily="18" charset="0"/>
                              </a:rPr>
                              <m:t>,</m:t>
                            </m:r>
                            <m:sSub>
                              <m:sSubPr>
                                <m:ctrlPr>
                                  <a:rPr lang="en-US" sz="2400" i="1">
                                    <a:solidFill>
                                      <a:srgbClr val="A4A3AB"/>
                                    </a:solidFill>
                                    <a:latin typeface="Cambria Math" panose="02040503050406030204" pitchFamily="18" charset="0"/>
                                    <a:ea typeface="Cambria Math" panose="02040503050406030204" pitchFamily="18" charset="0"/>
                                  </a:rPr>
                                </m:ctrlPr>
                              </m:sSubPr>
                              <m:e>
                                <m:r>
                                  <a:rPr lang="en-US" sz="2400" i="1">
                                    <a:solidFill>
                                      <a:srgbClr val="A4A3AB"/>
                                    </a:solidFill>
                                    <a:latin typeface="Cambria Math" panose="02040503050406030204" pitchFamily="18" charset="0"/>
                                    <a:ea typeface="Cambria Math" panose="02040503050406030204" pitchFamily="18" charset="0"/>
                                  </a:rPr>
                                  <m:t>𝑥</m:t>
                                </m:r>
                              </m:e>
                              <m:sub>
                                <m:r>
                                  <a:rPr lang="en-US" sz="2400" i="1">
                                    <a:solidFill>
                                      <a:srgbClr val="A4A3AB"/>
                                    </a:solidFill>
                                    <a:latin typeface="Cambria Math" panose="02040503050406030204" pitchFamily="18" charset="0"/>
                                    <a:ea typeface="Cambria Math" panose="02040503050406030204" pitchFamily="18" charset="0"/>
                                  </a:rPr>
                                  <m:t>𝑘𝑙</m:t>
                                </m:r>
                              </m:sub>
                            </m:sSub>
                          </m:e>
                        </m:d>
                        <m:r>
                          <a:rPr lang="en-US" sz="2400" i="1">
                            <a:solidFill>
                              <a:srgbClr val="A4A3AB"/>
                            </a:solidFill>
                            <a:latin typeface="Cambria Math" panose="02040503050406030204" pitchFamily="18" charset="0"/>
                            <a:ea typeface="Cambria Math" panose="02040503050406030204" pitchFamily="18" charset="0"/>
                          </a:rPr>
                          <m:t>&lt; </m:t>
                        </m:r>
                        <m:r>
                          <a:rPr lang="en-US" sz="2400" i="1">
                            <a:solidFill>
                              <a:srgbClr val="A4A3AB"/>
                            </a:solidFill>
                            <a:latin typeface="Cambria Math" panose="02040503050406030204" pitchFamily="18" charset="0"/>
                            <a:ea typeface="Cambria Math" panose="02040503050406030204" pitchFamily="18" charset="0"/>
                          </a:rPr>
                          <m:t>𝛿</m:t>
                        </m:r>
                        <m:r>
                          <a:rPr lang="en-US" sz="2400" i="1">
                            <a:solidFill>
                              <a:srgbClr val="A4A3AB"/>
                            </a:solidFill>
                            <a:latin typeface="Cambria Math" panose="02040503050406030204" pitchFamily="18" charset="0"/>
                            <a:ea typeface="Cambria Math" panose="02040503050406030204" pitchFamily="18" charset="0"/>
                          </a:rPr>
                          <m:t> ∩ </m:t>
                        </m:r>
                        <m:sSub>
                          <m:sSubPr>
                            <m:ctrlPr>
                              <a:rPr lang="en-US" sz="2400" i="1">
                                <a:solidFill>
                                  <a:srgbClr val="A4A3AB"/>
                                </a:solidFill>
                                <a:latin typeface="Cambria Math" panose="02040503050406030204" pitchFamily="18" charset="0"/>
                                <a:ea typeface="Cambria Math" panose="02040503050406030204" pitchFamily="18" charset="0"/>
                              </a:rPr>
                            </m:ctrlPr>
                          </m:sSubPr>
                          <m:e>
                            <m:d>
                              <m:dPr>
                                <m:begChr m:val="‖"/>
                                <m:endChr m:val="‖"/>
                                <m:ctrlPr>
                                  <a:rPr lang="en-US" sz="2400" i="1">
                                    <a:solidFill>
                                      <a:srgbClr val="A4A3AB"/>
                                    </a:solidFill>
                                    <a:latin typeface="Cambria Math" panose="02040503050406030204" pitchFamily="18" charset="0"/>
                                    <a:ea typeface="Cambria Math" panose="02040503050406030204" pitchFamily="18" charset="0"/>
                                  </a:rPr>
                                </m:ctrlPr>
                              </m:dPr>
                              <m:e>
                                <m:sSup>
                                  <m:sSupPr>
                                    <m:ctrlPr>
                                      <a:rPr lang="en-US" sz="2400" i="1">
                                        <a:solidFill>
                                          <a:srgbClr val="A4A3AB"/>
                                        </a:solidFill>
                                        <a:latin typeface="Cambria Math" panose="02040503050406030204" pitchFamily="18" charset="0"/>
                                        <a:ea typeface="Cambria Math" panose="02040503050406030204" pitchFamily="18" charset="0"/>
                                      </a:rPr>
                                    </m:ctrlPr>
                                  </m:sSupPr>
                                  <m:e>
                                    <m:d>
                                      <m:dPr>
                                        <m:ctrlPr>
                                          <a:rPr lang="en-US" sz="2400" i="1">
                                            <a:solidFill>
                                              <a:srgbClr val="A4A3AB"/>
                                            </a:solidFill>
                                            <a:latin typeface="Cambria Math" panose="02040503050406030204" pitchFamily="18" charset="0"/>
                                            <a:ea typeface="Cambria Math" panose="02040503050406030204" pitchFamily="18" charset="0"/>
                                          </a:rPr>
                                        </m:ctrlPr>
                                      </m:dPr>
                                      <m:e>
                                        <m:r>
                                          <a:rPr lang="en-US" sz="2400" i="1">
                                            <a:solidFill>
                                              <a:srgbClr val="A4A3AB"/>
                                            </a:solidFill>
                                            <a:latin typeface="Cambria Math" panose="02040503050406030204" pitchFamily="18" charset="0"/>
                                            <a:ea typeface="Cambria Math" panose="02040503050406030204" pitchFamily="18" charset="0"/>
                                          </a:rPr>
                                          <m:t>𝑖</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𝑗</m:t>
                                        </m:r>
                                      </m:e>
                                    </m:d>
                                  </m:e>
                                  <m:sup>
                                    <m:r>
                                      <a:rPr lang="en-US" sz="2400" i="1">
                                        <a:solidFill>
                                          <a:srgbClr val="A4A3AB"/>
                                        </a:solidFill>
                                        <a:latin typeface="Cambria Math" panose="02040503050406030204" pitchFamily="18" charset="0"/>
                                        <a:ea typeface="Cambria Math" panose="02040503050406030204" pitchFamily="18" charset="0"/>
                                      </a:rPr>
                                      <m:t>𝑇</m:t>
                                    </m:r>
                                  </m:sup>
                                </m:sSup>
                                <m:r>
                                  <a:rPr lang="en-US" sz="2400" i="1">
                                    <a:solidFill>
                                      <a:srgbClr val="A4A3AB"/>
                                    </a:solidFill>
                                    <a:latin typeface="Cambria Math" panose="02040503050406030204" pitchFamily="18" charset="0"/>
                                    <a:ea typeface="Cambria Math" panose="02040503050406030204" pitchFamily="18" charset="0"/>
                                  </a:rPr>
                                  <m:t>−</m:t>
                                </m:r>
                                <m:sSup>
                                  <m:sSupPr>
                                    <m:ctrlPr>
                                      <a:rPr lang="en-US" sz="2400" i="1">
                                        <a:solidFill>
                                          <a:srgbClr val="A4A3AB"/>
                                        </a:solidFill>
                                        <a:latin typeface="Cambria Math" panose="02040503050406030204" pitchFamily="18" charset="0"/>
                                        <a:ea typeface="Cambria Math" panose="02040503050406030204" pitchFamily="18" charset="0"/>
                                      </a:rPr>
                                    </m:ctrlPr>
                                  </m:sSupPr>
                                  <m:e>
                                    <m:d>
                                      <m:dPr>
                                        <m:ctrlPr>
                                          <a:rPr lang="en-US" sz="2400" i="1">
                                            <a:solidFill>
                                              <a:srgbClr val="A4A3AB"/>
                                            </a:solidFill>
                                            <a:latin typeface="Cambria Math" panose="02040503050406030204" pitchFamily="18" charset="0"/>
                                            <a:ea typeface="Cambria Math" panose="02040503050406030204" pitchFamily="18" charset="0"/>
                                          </a:rPr>
                                        </m:ctrlPr>
                                      </m:dPr>
                                      <m:e>
                                        <m:r>
                                          <a:rPr lang="en-US" sz="2400" i="1">
                                            <a:solidFill>
                                              <a:srgbClr val="A4A3AB"/>
                                            </a:solidFill>
                                            <a:latin typeface="Cambria Math" panose="02040503050406030204" pitchFamily="18" charset="0"/>
                                            <a:ea typeface="Cambria Math" panose="02040503050406030204" pitchFamily="18" charset="0"/>
                                          </a:rPr>
                                          <m:t>𝑘</m:t>
                                        </m:r>
                                        <m:r>
                                          <a:rPr lang="en-US" sz="2400" i="1">
                                            <a:solidFill>
                                              <a:srgbClr val="A4A3AB"/>
                                            </a:solidFill>
                                            <a:latin typeface="Cambria Math" panose="02040503050406030204" pitchFamily="18" charset="0"/>
                                            <a:ea typeface="Cambria Math" panose="02040503050406030204" pitchFamily="18" charset="0"/>
                                          </a:rPr>
                                          <m:t>,</m:t>
                                        </m:r>
                                        <m:r>
                                          <a:rPr lang="en-US" sz="2400" i="1">
                                            <a:solidFill>
                                              <a:srgbClr val="A4A3AB"/>
                                            </a:solidFill>
                                            <a:latin typeface="Cambria Math" panose="02040503050406030204" pitchFamily="18" charset="0"/>
                                            <a:ea typeface="Cambria Math" panose="02040503050406030204" pitchFamily="18" charset="0"/>
                                          </a:rPr>
                                          <m:t>𝑙</m:t>
                                        </m:r>
                                      </m:e>
                                    </m:d>
                                  </m:e>
                                  <m:sup>
                                    <m:r>
                                      <a:rPr lang="en-US" sz="2400" i="1">
                                        <a:solidFill>
                                          <a:srgbClr val="A4A3AB"/>
                                        </a:solidFill>
                                        <a:latin typeface="Cambria Math" panose="02040503050406030204" pitchFamily="18" charset="0"/>
                                        <a:ea typeface="Cambria Math" panose="02040503050406030204" pitchFamily="18" charset="0"/>
                                      </a:rPr>
                                      <m:t>𝑇</m:t>
                                    </m:r>
                                  </m:sup>
                                </m:sSup>
                              </m:e>
                            </m:d>
                          </m:e>
                          <m:sub>
                            <m:r>
                              <a:rPr lang="en-US" sz="2400" i="1">
                                <a:solidFill>
                                  <a:srgbClr val="A4A3AB"/>
                                </a:solidFill>
                                <a:latin typeface="Cambria Math" panose="02040503050406030204" pitchFamily="18" charset="0"/>
                                <a:ea typeface="Cambria Math" panose="02040503050406030204" pitchFamily="18" charset="0"/>
                              </a:rPr>
                              <m:t>∞</m:t>
                            </m:r>
                          </m:sub>
                        </m:sSub>
                        <m:r>
                          <a:rPr lang="en-US" sz="2400" i="1">
                            <a:solidFill>
                              <a:srgbClr val="A4A3AB"/>
                            </a:solidFill>
                            <a:latin typeface="Cambria Math" panose="02040503050406030204" pitchFamily="18" charset="0"/>
                            <a:ea typeface="Cambria Math" panose="02040503050406030204" pitchFamily="18" charset="0"/>
                          </a:rPr>
                          <m:t>≤1</m:t>
                        </m:r>
                      </m:e>
                    </m:d>
                  </m:oMath>
                </a14:m>
                <a:r>
                  <a:rPr lang="en-US" sz="2400">
                    <a:solidFill>
                      <a:srgbClr val="A4A3AB"/>
                    </a:solidFill>
                  </a:rPr>
                  <a:t>.</a:t>
                </a:r>
              </a:p>
            </p:txBody>
          </p:sp>
        </mc:Choice>
        <mc:Fallback xmlns="">
          <p:sp>
            <p:nvSpPr>
              <p:cNvPr id="11" name="TextBox 10">
                <a:extLst>
                  <a:ext uri="{FF2B5EF4-FFF2-40B4-BE49-F238E27FC236}">
                    <a16:creationId xmlns:a16="http://schemas.microsoft.com/office/drawing/2014/main" id="{59F93009-2026-9B5B-3634-E74F8832FAAD}"/>
                  </a:ext>
                </a:extLst>
              </p:cNvPr>
              <p:cNvSpPr txBox="1">
                <a:spLocks noRot="1" noChangeAspect="1" noMove="1" noResize="1" noEditPoints="1" noAdjustHandles="1" noChangeArrowheads="1" noChangeShapeType="1" noTextEdit="1"/>
              </p:cNvSpPr>
              <p:nvPr/>
            </p:nvSpPr>
            <p:spPr>
              <a:xfrm>
                <a:off x="1652276" y="3108248"/>
                <a:ext cx="8877110" cy="425501"/>
              </a:xfrm>
              <a:prstGeom prst="rect">
                <a:avLst/>
              </a:prstGeom>
              <a:blipFill>
                <a:blip r:embed="rId2"/>
                <a:stretch>
                  <a:fillRect t="-17143" r="-962" b="-34286"/>
                </a:stretch>
              </a:blipFill>
            </p:spPr>
            <p:txBody>
              <a:bodyPr/>
              <a:lstStyle/>
              <a:p>
                <a:r>
                  <a:rPr lang="en-US">
                    <a:noFill/>
                  </a:rPr>
                  <a:t> </a:t>
                </a:r>
              </a:p>
            </p:txBody>
          </p:sp>
        </mc:Fallback>
      </mc:AlternateContent>
    </p:spTree>
    <p:extLst>
      <p:ext uri="{BB962C8B-B14F-4D97-AF65-F5344CB8AC3E}">
        <p14:creationId xmlns:p14="http://schemas.microsoft.com/office/powerpoint/2010/main" val="3729269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35</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2: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từ</a:t>
            </a:r>
            <a:r>
              <a:rPr lang="en-US" sz="2800" dirty="0">
                <a:solidFill>
                  <a:schemeClr val="tx1">
                    <a:alpha val="60000"/>
                  </a:schemeClr>
                </a:solidFill>
              </a:rPr>
              <a:t> </a:t>
            </a:r>
            <a:r>
              <a:rPr lang="en-US" sz="2800" dirty="0" err="1">
                <a:solidFill>
                  <a:schemeClr val="tx1">
                    <a:alpha val="60000"/>
                  </a:schemeClr>
                </a:solidFill>
              </a:rPr>
              <a:t>dữ</a:t>
            </a:r>
            <a:r>
              <a:rPr lang="en-US" sz="2800" dirty="0">
                <a:solidFill>
                  <a:schemeClr val="tx1">
                    <a:alpha val="60000"/>
                  </a:schemeClr>
                </a:solidFill>
              </a:rPr>
              <a:t> </a:t>
            </a:r>
            <a:r>
              <a:rPr lang="en-US" sz="2800" dirty="0" err="1">
                <a:solidFill>
                  <a:schemeClr val="tx1">
                    <a:alpha val="60000"/>
                  </a:schemeClr>
                </a:solidFill>
              </a:rPr>
              <a:t>liệu</a:t>
            </a:r>
            <a:r>
              <a:rPr lang="en-US" sz="2800" dirty="0">
                <a:solidFill>
                  <a:schemeClr val="tx1">
                    <a:alpha val="60000"/>
                  </a:schemeClr>
                </a:solidFill>
              </a:rPr>
              <a:t> </a:t>
            </a:r>
            <a:r>
              <a:rPr lang="en-US" sz="2800" dirty="0" err="1">
                <a:solidFill>
                  <a:schemeClr val="tx1">
                    <a:alpha val="60000"/>
                  </a:schemeClr>
                </a:solidFill>
              </a:rPr>
              <a:t>ảnh</a:t>
            </a:r>
            <a:r>
              <a:rPr lang="en-US" sz="2800" dirty="0">
                <a:solidFill>
                  <a:schemeClr val="tx1">
                    <a:alpha val="60000"/>
                  </a:schemeClr>
                </a:solidFill>
              </a:rPr>
              <a:t> 3D</a:t>
            </a:r>
          </a:p>
        </p:txBody>
      </p:sp>
      <p:sp>
        <p:nvSpPr>
          <p:cNvPr id="10" name="TextBox 9">
            <a:extLst>
              <a:ext uri="{FF2B5EF4-FFF2-40B4-BE49-F238E27FC236}">
                <a16:creationId xmlns:a16="http://schemas.microsoft.com/office/drawing/2014/main" id="{4E740AD0-B682-4B30-0D83-580207406661}"/>
              </a:ext>
            </a:extLst>
          </p:cNvPr>
          <p:cNvSpPr txBox="1"/>
          <p:nvPr/>
        </p:nvSpPr>
        <p:spPr>
          <a:xfrm>
            <a:off x="549534" y="1935111"/>
            <a:ext cx="11090273" cy="400110"/>
          </a:xfrm>
          <a:prstGeom prst="rect">
            <a:avLst/>
          </a:prstGeom>
          <a:noFill/>
        </p:spPr>
        <p:txBody>
          <a:bodyPr wrap="square">
            <a:spAutoFit/>
          </a:bodyPr>
          <a:lstStyle/>
          <a:p>
            <a:pPr fontAlgn="base">
              <a:spcAft>
                <a:spcPts val="1500"/>
              </a:spcAft>
            </a:pPr>
            <a:r>
              <a:rPr lang="es-ES" sz="2000" dirty="0" err="1">
                <a:solidFill>
                  <a:schemeClr val="tx1">
                    <a:alpha val="60000"/>
                  </a:schemeClr>
                </a:solidFill>
              </a:rPr>
              <a:t>Tính</a:t>
            </a:r>
            <a:r>
              <a:rPr lang="es-ES" sz="2000" dirty="0">
                <a:solidFill>
                  <a:schemeClr val="tx1">
                    <a:alpha val="60000"/>
                  </a:schemeClr>
                </a:solidFill>
              </a:rPr>
              <a:t> </a:t>
            </a:r>
            <a:r>
              <a:rPr lang="es-ES" sz="2000" dirty="0" err="1">
                <a:solidFill>
                  <a:schemeClr val="tx1">
                    <a:alpha val="60000"/>
                  </a:schemeClr>
                </a:solidFill>
              </a:rPr>
              <a:t>khoảng</a:t>
            </a:r>
            <a:r>
              <a:rPr lang="es-ES" sz="2000" dirty="0">
                <a:solidFill>
                  <a:schemeClr val="tx1">
                    <a:alpha val="60000"/>
                  </a:schemeClr>
                </a:solidFill>
              </a:rPr>
              <a:t> </a:t>
            </a:r>
            <a:r>
              <a:rPr lang="es-ES" sz="2000" err="1">
                <a:solidFill>
                  <a:schemeClr val="tx1">
                    <a:alpha val="60000"/>
                  </a:schemeClr>
                </a:solidFill>
              </a:rPr>
              <a:t>cách</a:t>
            </a:r>
            <a:r>
              <a:rPr lang="es-ES" sz="2000">
                <a:solidFill>
                  <a:schemeClr val="tx1">
                    <a:alpha val="60000"/>
                  </a:schemeClr>
                </a:solidFill>
              </a:rPr>
              <a:t> </a:t>
            </a:r>
            <a:r>
              <a:rPr lang="es-ES" sz="2000" i="1">
                <a:solidFill>
                  <a:schemeClr val="tx1">
                    <a:alpha val="60000"/>
                  </a:schemeClr>
                </a:solidFill>
              </a:rPr>
              <a:t>d</a:t>
            </a:r>
            <a:r>
              <a:rPr lang="es-ES" sz="2000" i="1" baseline="-25000">
                <a:solidFill>
                  <a:schemeClr val="tx1">
                    <a:alpha val="60000"/>
                  </a:schemeClr>
                </a:solidFill>
              </a:rPr>
              <a:t>G</a:t>
            </a:r>
            <a:r>
              <a:rPr lang="es-ES" sz="2000">
                <a:solidFill>
                  <a:schemeClr val="tx1">
                    <a:alpha val="60000"/>
                  </a:schemeClr>
                </a:solidFill>
              </a:rPr>
              <a:t>(</a:t>
            </a:r>
            <a:r>
              <a:rPr lang="es-ES" sz="2000" i="1" err="1">
                <a:solidFill>
                  <a:schemeClr val="tx1">
                    <a:alpha val="60000"/>
                  </a:schemeClr>
                </a:solidFill>
              </a:rPr>
              <a:t>x</a:t>
            </a:r>
            <a:r>
              <a:rPr lang="es-ES" sz="2000">
                <a:solidFill>
                  <a:schemeClr val="tx1">
                    <a:alpha val="60000"/>
                  </a:schemeClr>
                </a:solidFill>
              </a:rPr>
              <a:t>, </a:t>
            </a:r>
            <a:r>
              <a:rPr lang="es-ES" sz="2000" i="1">
                <a:solidFill>
                  <a:schemeClr val="tx1">
                    <a:alpha val="60000"/>
                  </a:schemeClr>
                </a:solidFill>
              </a:rPr>
              <a:t>y</a:t>
            </a:r>
            <a:r>
              <a:rPr lang="es-ES" sz="2000" dirty="0">
                <a:solidFill>
                  <a:schemeClr val="tx1">
                    <a:alpha val="60000"/>
                  </a:schemeClr>
                </a:solidFill>
              </a:rPr>
              <a:t>):</a:t>
            </a:r>
            <a:endParaRPr lang="en-US" sz="2000" dirty="0">
              <a:solidFill>
                <a:schemeClr val="tx1">
                  <a:alpha val="60000"/>
                </a:schemeClr>
              </a:solidFill>
            </a:endParaRPr>
          </a:p>
        </p:txBody>
      </p:sp>
      <p:sp>
        <p:nvSpPr>
          <p:cNvPr id="7" name="Rectangle 9">
            <a:extLst>
              <a:ext uri="{FF2B5EF4-FFF2-40B4-BE49-F238E27FC236}">
                <a16:creationId xmlns:a16="http://schemas.microsoft.com/office/drawing/2014/main" id="{CA8BF1BC-D3CE-35CF-9EE9-7AC8B0C1072D}"/>
              </a:ext>
            </a:extLst>
          </p:cNvPr>
          <p:cNvSpPr>
            <a:spLocks noChangeArrowheads="1"/>
          </p:cNvSpPr>
          <p:nvPr/>
        </p:nvSpPr>
        <p:spPr bwMode="auto">
          <a:xfrm>
            <a:off x="549534" y="4209660"/>
            <a:ext cx="11082595" cy="90024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spAutoFit/>
          </a:bodyPr>
          <a:lstStyle/>
          <a:p>
            <a:pPr marR="0" lvl="0" indent="0" fontAlgn="base">
              <a:lnSpc>
                <a:spcPct val="100000"/>
              </a:lnSpc>
              <a:spcAft>
                <a:spcPts val="1500"/>
              </a:spcAft>
              <a:buClrTx/>
              <a:buSzTx/>
              <a:buFontTx/>
              <a:buNone/>
              <a:tabLst/>
            </a:pPr>
            <a:r>
              <a:rPr lang="vi-VN" sz="2000" dirty="0" err="1">
                <a:solidFill>
                  <a:schemeClr val="tx1">
                    <a:alpha val="60000"/>
                  </a:schemeClr>
                </a:solidFill>
              </a:rPr>
              <a:t>với</a:t>
            </a:r>
            <a:r>
              <a:rPr lang="vi-VN" sz="2000" dirty="0">
                <a:solidFill>
                  <a:schemeClr val="tx1">
                    <a:alpha val="60000"/>
                  </a:schemeClr>
                </a:solidFill>
              </a:rPr>
              <a:t> </a:t>
            </a:r>
            <a:r>
              <a:rPr lang="vi-VN" sz="2000" i="1" dirty="0">
                <a:solidFill>
                  <a:schemeClr val="tx1">
                    <a:alpha val="60000"/>
                  </a:schemeClr>
                </a:solidFill>
              </a:rPr>
              <a:t>SP</a:t>
            </a:r>
            <a:r>
              <a:rPr lang="vi-VN" sz="2000" dirty="0">
                <a:solidFill>
                  <a:schemeClr val="tx1">
                    <a:alpha val="60000"/>
                  </a:schemeClr>
                </a:solidFill>
              </a:rPr>
              <a:t>(</a:t>
            </a:r>
            <a:r>
              <a:rPr lang="vi-VN" sz="2000" i="1" err="1">
                <a:solidFill>
                  <a:schemeClr val="tx1">
                    <a:alpha val="60000"/>
                  </a:schemeClr>
                </a:solidFill>
              </a:rPr>
              <a:t>x</a:t>
            </a:r>
            <a:r>
              <a:rPr lang="vi-VN" sz="2000">
                <a:solidFill>
                  <a:schemeClr val="tx1">
                    <a:alpha val="60000"/>
                  </a:schemeClr>
                </a:solidFill>
              </a:rPr>
              <a:t>,</a:t>
            </a:r>
            <a:r>
              <a:rPr lang="en-US" sz="2000">
                <a:solidFill>
                  <a:schemeClr val="tx1">
                    <a:alpha val="60000"/>
                  </a:schemeClr>
                </a:solidFill>
              </a:rPr>
              <a:t> </a:t>
            </a:r>
            <a:r>
              <a:rPr lang="vi-VN" sz="2000" i="1">
                <a:solidFill>
                  <a:schemeClr val="tx1">
                    <a:alpha val="60000"/>
                  </a:schemeClr>
                </a:solidFill>
              </a:rPr>
              <a:t>y</a:t>
            </a:r>
            <a:r>
              <a:rPr lang="vi-VN" sz="2000" dirty="0">
                <a:solidFill>
                  <a:schemeClr val="tx1">
                    <a:alpha val="60000"/>
                  </a:schemeClr>
                </a:solidFill>
              </a:rPr>
              <a:t>) </a:t>
            </a:r>
            <a:r>
              <a:rPr lang="vi-VN" sz="2000" dirty="0" err="1">
                <a:solidFill>
                  <a:schemeClr val="tx1">
                    <a:alpha val="60000"/>
                  </a:schemeClr>
                </a:solidFill>
              </a:rPr>
              <a:t>chứa</a:t>
            </a:r>
            <a:r>
              <a:rPr lang="vi-VN" sz="2000" dirty="0">
                <a:solidFill>
                  <a:schemeClr val="tx1">
                    <a:alpha val="60000"/>
                  </a:schemeClr>
                </a:solidFill>
              </a:rPr>
              <a:t> </a:t>
            </a:r>
            <a:r>
              <a:rPr lang="vi-VN" sz="2000" dirty="0" err="1">
                <a:solidFill>
                  <a:schemeClr val="tx1">
                    <a:alpha val="60000"/>
                  </a:schemeClr>
                </a:solidFill>
              </a:rPr>
              <a:t>tất</a:t>
            </a:r>
            <a:r>
              <a:rPr lang="vi-VN" sz="2000" dirty="0">
                <a:solidFill>
                  <a:schemeClr val="tx1">
                    <a:alpha val="60000"/>
                  </a:schemeClr>
                </a:solidFill>
              </a:rPr>
              <a:t> </a:t>
            </a:r>
            <a:r>
              <a:rPr lang="vi-VN" sz="2000" dirty="0" err="1">
                <a:solidFill>
                  <a:schemeClr val="tx1">
                    <a:alpha val="60000"/>
                  </a:schemeClr>
                </a:solidFill>
              </a:rPr>
              <a:t>cả</a:t>
            </a:r>
            <a:r>
              <a:rPr lang="vi-VN" sz="2000" dirty="0">
                <a:solidFill>
                  <a:schemeClr val="tx1">
                    <a:alpha val="60000"/>
                  </a:schemeClr>
                </a:solidFill>
              </a:rPr>
              <a:t> </a:t>
            </a:r>
            <a:r>
              <a:rPr lang="vi-VN" sz="2000" dirty="0" err="1">
                <a:solidFill>
                  <a:schemeClr val="tx1">
                    <a:alpha val="60000"/>
                  </a:schemeClr>
                </a:solidFill>
              </a:rPr>
              <a:t>đường</a:t>
            </a:r>
            <a:r>
              <a:rPr lang="vi-VN" sz="2000" dirty="0">
                <a:solidFill>
                  <a:schemeClr val="tx1">
                    <a:alpha val="60000"/>
                  </a:schemeClr>
                </a:solidFill>
              </a:rPr>
              <a:t> đi </a:t>
            </a:r>
            <a:r>
              <a:rPr lang="vi-VN" sz="2000" dirty="0" err="1">
                <a:solidFill>
                  <a:schemeClr val="tx1">
                    <a:alpha val="60000"/>
                  </a:schemeClr>
                </a:solidFill>
              </a:rPr>
              <a:t>ngắn</a:t>
            </a:r>
            <a:r>
              <a:rPr lang="vi-VN" sz="2000" dirty="0">
                <a:solidFill>
                  <a:schemeClr val="tx1">
                    <a:alpha val="60000"/>
                  </a:schemeClr>
                </a:solidFill>
              </a:rPr>
              <a:t> </a:t>
            </a:r>
            <a:r>
              <a:rPr lang="vi-VN" sz="2000" dirty="0" err="1">
                <a:solidFill>
                  <a:schemeClr val="tx1">
                    <a:alpha val="60000"/>
                  </a:schemeClr>
                </a:solidFill>
              </a:rPr>
              <a:t>nhất</a:t>
            </a:r>
            <a:r>
              <a:rPr lang="vi-VN" sz="2000" dirty="0">
                <a:solidFill>
                  <a:schemeClr val="tx1">
                    <a:alpha val="60000"/>
                  </a:schemeClr>
                </a:solidFill>
              </a:rPr>
              <a:t> </a:t>
            </a:r>
            <a:r>
              <a:rPr lang="vi-VN" sz="2000" dirty="0" err="1">
                <a:solidFill>
                  <a:schemeClr val="tx1">
                    <a:alpha val="60000"/>
                  </a:schemeClr>
                </a:solidFill>
              </a:rPr>
              <a:t>giữa</a:t>
            </a:r>
            <a:r>
              <a:rPr lang="vi-VN" sz="2000" dirty="0">
                <a:solidFill>
                  <a:schemeClr val="tx1">
                    <a:alpha val="60000"/>
                  </a:schemeClr>
                </a:solidFill>
              </a:rPr>
              <a:t> 2 </a:t>
            </a:r>
            <a:r>
              <a:rPr lang="vi-VN" sz="2000" dirty="0" err="1">
                <a:solidFill>
                  <a:schemeClr val="tx1">
                    <a:alpha val="60000"/>
                  </a:schemeClr>
                </a:solidFill>
              </a:rPr>
              <a:t>đỉnh</a:t>
            </a:r>
            <a:r>
              <a:rPr lang="vi-VN" sz="2000" dirty="0">
                <a:solidFill>
                  <a:schemeClr val="tx1">
                    <a:alpha val="60000"/>
                  </a:schemeClr>
                </a:solidFill>
              </a:rPr>
              <a:t> </a:t>
            </a:r>
            <a:r>
              <a:rPr lang="vi-VN" sz="2000" dirty="0" err="1">
                <a:solidFill>
                  <a:schemeClr val="tx1">
                    <a:alpha val="60000"/>
                  </a:schemeClr>
                </a:solidFill>
              </a:rPr>
              <a:t>bất</a:t>
            </a:r>
            <a:r>
              <a:rPr lang="vi-VN" sz="2000" dirty="0">
                <a:solidFill>
                  <a:schemeClr val="tx1">
                    <a:alpha val="60000"/>
                  </a:schemeClr>
                </a:solidFill>
              </a:rPr>
              <a:t> </a:t>
            </a:r>
            <a:r>
              <a:rPr lang="vi-VN" sz="2000" dirty="0" err="1">
                <a:solidFill>
                  <a:schemeClr val="tx1">
                    <a:alpha val="60000"/>
                  </a:schemeClr>
                </a:solidFill>
              </a:rPr>
              <a:t>kỳ</a:t>
            </a:r>
            <a:r>
              <a:rPr lang="vi-VN" sz="2000" dirty="0">
                <a:solidFill>
                  <a:schemeClr val="tx1">
                    <a:alpha val="60000"/>
                  </a:schemeClr>
                </a:solidFill>
              </a:rPr>
              <a:t> theo </a:t>
            </a:r>
            <a:r>
              <a:rPr lang="vi-VN" sz="2000" dirty="0" err="1">
                <a:solidFill>
                  <a:schemeClr val="tx1">
                    <a:alpha val="60000"/>
                  </a:schemeClr>
                </a:solidFill>
              </a:rPr>
              <a:t>thuật</a:t>
            </a:r>
            <a:r>
              <a:rPr lang="vi-VN" sz="2000" dirty="0">
                <a:solidFill>
                  <a:schemeClr val="tx1">
                    <a:alpha val="60000"/>
                  </a:schemeClr>
                </a:solidFill>
              </a:rPr>
              <a:t> </a:t>
            </a:r>
            <a:r>
              <a:rPr lang="vi-VN" sz="2000" err="1">
                <a:solidFill>
                  <a:schemeClr val="tx1">
                    <a:alpha val="60000"/>
                  </a:schemeClr>
                </a:solidFill>
              </a:rPr>
              <a:t>toán</a:t>
            </a:r>
            <a:r>
              <a:rPr lang="vi-VN" sz="2000">
                <a:solidFill>
                  <a:schemeClr val="tx1">
                    <a:alpha val="60000"/>
                  </a:schemeClr>
                </a:solidFill>
              </a:rPr>
              <a:t> Dijkstra.</a:t>
            </a:r>
            <a:endParaRPr lang="en-US" altLang="en-US" sz="2000" dirty="0">
              <a:solidFill>
                <a:schemeClr val="tx1">
                  <a:alpha val="60000"/>
                </a:schemeClr>
              </a:solidFill>
            </a:endParaRPr>
          </a:p>
          <a:p>
            <a:pPr marR="0" lvl="0" indent="0" fontAlgn="base">
              <a:lnSpc>
                <a:spcPct val="100000"/>
              </a:lnSpc>
              <a:spcAft>
                <a:spcPts val="1500"/>
              </a:spcAft>
              <a:buClrTx/>
              <a:buSzTx/>
              <a:buFontTx/>
              <a:buNone/>
              <a:tabLst/>
            </a:pPr>
            <a:endParaRPr lang="en-US" altLang="en-US" sz="2000" dirty="0">
              <a:solidFill>
                <a:schemeClr val="tx1">
                  <a:alpha val="60000"/>
                </a:schemeClr>
              </a:solidFill>
            </a:endParaRPr>
          </a:p>
        </p:txBody>
      </p:sp>
      <p:sp>
        <p:nvSpPr>
          <p:cNvPr id="4" name="Date Placeholder 13">
            <a:extLst>
              <a:ext uri="{FF2B5EF4-FFF2-40B4-BE49-F238E27FC236}">
                <a16:creationId xmlns:a16="http://schemas.microsoft.com/office/drawing/2014/main" id="{0E3B7C2D-6894-F671-ECA5-C578E0D6EC01}"/>
              </a:ext>
            </a:extLst>
          </p:cNvPr>
          <p:cNvSpPr>
            <a:spLocks noGrp="1"/>
          </p:cNvSpPr>
          <p:nvPr>
            <p:ph type="dt" sz="half" idx="10"/>
          </p:nvPr>
        </p:nvSpPr>
        <p:spPr>
          <a:xfrm>
            <a:off x="550863" y="6507212"/>
            <a:ext cx="2628900" cy="153888"/>
          </a:xfrm>
        </p:spPr>
        <p:txBody>
          <a:bodyPr/>
          <a:lstStyle/>
          <a:p>
            <a:r>
              <a:rPr lang="en-US"/>
              <a:t>Thursday, November 17th, 2022</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1564AD1-78C9-C53F-D179-A223E402B254}"/>
                  </a:ext>
                </a:extLst>
              </p:cNvPr>
              <p:cNvSpPr txBox="1"/>
              <p:nvPr/>
            </p:nvSpPr>
            <p:spPr>
              <a:xfrm>
                <a:off x="4195087" y="2871681"/>
                <a:ext cx="3684920" cy="419025"/>
              </a:xfrm>
              <a:prstGeom prst="rect">
                <a:avLst/>
              </a:prstGeom>
              <a:noFill/>
            </p:spPr>
            <p:txBody>
              <a:bodyPr wrap="none" lIns="0" tIns="0" rIns="0" bIns="0" rtlCol="0">
                <a:spAutoFit/>
              </a:bodyPr>
              <a:lstStyle/>
              <a:p>
                <a14:m>
                  <m:oMath xmlns:m="http://schemas.openxmlformats.org/officeDocument/2006/math">
                    <m:sSub>
                      <m:sSubPr>
                        <m:ctrlPr>
                          <a:rPr lang="en-US" sz="2400" i="1" smtClean="0">
                            <a:solidFill>
                              <a:srgbClr val="A4A3AB"/>
                            </a:solidFill>
                            <a:latin typeface="Cambria Math" panose="02040503050406030204" pitchFamily="18" charset="0"/>
                          </a:rPr>
                        </m:ctrlPr>
                      </m:sSubPr>
                      <m:e>
                        <m:r>
                          <a:rPr lang="en-US" sz="2400" b="0" i="1" smtClean="0">
                            <a:solidFill>
                              <a:srgbClr val="A4A3AB"/>
                            </a:solidFill>
                            <a:latin typeface="Cambria Math" panose="02040503050406030204" pitchFamily="18" charset="0"/>
                          </a:rPr>
                          <m:t>𝑑</m:t>
                        </m:r>
                      </m:e>
                      <m:sub>
                        <m:r>
                          <a:rPr lang="en-US" sz="2400" b="0" i="1" smtClean="0">
                            <a:solidFill>
                              <a:srgbClr val="A4A3AB"/>
                            </a:solidFill>
                            <a:latin typeface="Cambria Math" panose="02040503050406030204" pitchFamily="18" charset="0"/>
                          </a:rPr>
                          <m:t>𝐺</m:t>
                        </m:r>
                      </m:sub>
                    </m:sSub>
                    <m:d>
                      <m:dPr>
                        <m:ctrlPr>
                          <a:rPr lang="en-US" sz="2400" b="0" i="1" smtClean="0">
                            <a:solidFill>
                              <a:srgbClr val="A4A3AB"/>
                            </a:solidFill>
                            <a:latin typeface="Cambria Math" panose="02040503050406030204" pitchFamily="18" charset="0"/>
                          </a:rPr>
                        </m:ctrlPr>
                      </m:dPr>
                      <m:e>
                        <m:r>
                          <a:rPr lang="en-US" sz="2400" b="0" i="1" smtClean="0">
                            <a:solidFill>
                              <a:srgbClr val="A4A3AB"/>
                            </a:solidFill>
                            <a:latin typeface="Cambria Math" panose="02040503050406030204" pitchFamily="18" charset="0"/>
                          </a:rPr>
                          <m:t>𝑥</m:t>
                        </m:r>
                        <m:r>
                          <a:rPr lang="en-US" sz="2400" b="0" i="1" smtClean="0">
                            <a:solidFill>
                              <a:srgbClr val="A4A3AB"/>
                            </a:solidFill>
                            <a:latin typeface="Cambria Math" panose="02040503050406030204" pitchFamily="18" charset="0"/>
                          </a:rPr>
                          <m:t>, </m:t>
                        </m:r>
                        <m:r>
                          <a:rPr lang="en-US" sz="2400" b="0" i="1" smtClean="0">
                            <a:solidFill>
                              <a:srgbClr val="A4A3AB"/>
                            </a:solidFill>
                            <a:latin typeface="Cambria Math" panose="02040503050406030204" pitchFamily="18" charset="0"/>
                          </a:rPr>
                          <m:t>𝑦</m:t>
                        </m:r>
                      </m:e>
                    </m:d>
                    <m:r>
                      <a:rPr lang="en-US" sz="2400" b="0" i="1" smtClean="0">
                        <a:solidFill>
                          <a:srgbClr val="A4A3AB"/>
                        </a:solidFill>
                        <a:latin typeface="Cambria Math" panose="02040503050406030204" pitchFamily="18" charset="0"/>
                      </a:rPr>
                      <m:t>= </m:t>
                    </m:r>
                    <m:nary>
                      <m:naryPr>
                        <m:chr m:val="∑"/>
                        <m:limLoc m:val="subSup"/>
                        <m:supHide m:val="on"/>
                        <m:ctrlPr>
                          <a:rPr lang="en-US" sz="2400" b="0" i="1" smtClean="0">
                            <a:solidFill>
                              <a:srgbClr val="A4A3AB"/>
                            </a:solidFill>
                            <a:latin typeface="Cambria Math" panose="02040503050406030204" pitchFamily="18" charset="0"/>
                          </a:rPr>
                        </m:ctrlPr>
                      </m:naryPr>
                      <m:sub>
                        <m:r>
                          <m:rPr>
                            <m:brk m:alnAt="9"/>
                          </m:rPr>
                          <a:rPr lang="en-US" sz="2400" b="0" i="1" smtClean="0">
                            <a:solidFill>
                              <a:srgbClr val="A4A3AB"/>
                            </a:solidFill>
                            <a:latin typeface="Cambria Math" panose="02040503050406030204" pitchFamily="18" charset="0"/>
                          </a:rPr>
                          <m:t>𝑒</m:t>
                        </m:r>
                        <m:r>
                          <a:rPr lang="en-US" sz="2400" b="0" i="1" smtClean="0">
                            <a:solidFill>
                              <a:srgbClr val="A4A3AB"/>
                            </a:solidFill>
                            <a:latin typeface="Cambria Math" panose="02040503050406030204" pitchFamily="18" charset="0"/>
                          </a:rPr>
                          <m:t> ∈ </m:t>
                        </m:r>
                        <m:r>
                          <a:rPr lang="en-US" sz="2400" b="0" i="1" smtClean="0">
                            <a:solidFill>
                              <a:srgbClr val="A4A3AB"/>
                            </a:solidFill>
                            <a:latin typeface="Cambria Math" panose="02040503050406030204" pitchFamily="18" charset="0"/>
                            <a:ea typeface="Cambria Math" panose="02040503050406030204" pitchFamily="18" charset="0"/>
                          </a:rPr>
                          <m:t>𝑆𝑃</m:t>
                        </m:r>
                        <m:r>
                          <a:rPr lang="en-US" sz="2400" b="0" i="1" smtClean="0">
                            <a:solidFill>
                              <a:srgbClr val="A4A3AB"/>
                            </a:solidFill>
                            <a:latin typeface="Cambria Math" panose="02040503050406030204" pitchFamily="18" charset="0"/>
                            <a:ea typeface="Cambria Math" panose="02040503050406030204" pitchFamily="18" charset="0"/>
                          </a:rPr>
                          <m:t>(</m:t>
                        </m:r>
                        <m:r>
                          <a:rPr lang="en-US" sz="2400" b="0" i="1" smtClean="0">
                            <a:solidFill>
                              <a:srgbClr val="A4A3AB"/>
                            </a:solidFill>
                            <a:latin typeface="Cambria Math" panose="02040503050406030204" pitchFamily="18" charset="0"/>
                            <a:ea typeface="Cambria Math" panose="02040503050406030204" pitchFamily="18" charset="0"/>
                          </a:rPr>
                          <m:t>𝑥</m:t>
                        </m:r>
                        <m:r>
                          <a:rPr lang="en-US" sz="2400" b="0" i="1" smtClean="0">
                            <a:solidFill>
                              <a:srgbClr val="A4A3AB"/>
                            </a:solidFill>
                            <a:latin typeface="Cambria Math" panose="02040503050406030204" pitchFamily="18" charset="0"/>
                            <a:ea typeface="Cambria Math" panose="02040503050406030204" pitchFamily="18" charset="0"/>
                          </a:rPr>
                          <m:t>,</m:t>
                        </m:r>
                        <m:r>
                          <a:rPr lang="en-US" sz="2400" b="0" i="1" smtClean="0">
                            <a:solidFill>
                              <a:srgbClr val="A4A3AB"/>
                            </a:solidFill>
                            <a:latin typeface="Cambria Math" panose="02040503050406030204" pitchFamily="18" charset="0"/>
                            <a:ea typeface="Cambria Math" panose="02040503050406030204" pitchFamily="18" charset="0"/>
                          </a:rPr>
                          <m:t>𝑦</m:t>
                        </m:r>
                        <m:r>
                          <a:rPr lang="en-US" sz="2400" b="0" i="1" smtClean="0">
                            <a:solidFill>
                              <a:srgbClr val="A4A3AB"/>
                            </a:solidFill>
                            <a:latin typeface="Cambria Math" panose="02040503050406030204" pitchFamily="18" charset="0"/>
                            <a:ea typeface="Cambria Math" panose="02040503050406030204" pitchFamily="18" charset="0"/>
                          </a:rPr>
                          <m:t>)</m:t>
                        </m:r>
                      </m:sub>
                      <m:sup/>
                      <m:e>
                        <m:r>
                          <a:rPr lang="en-US" sz="2400" b="0" i="1" smtClean="0">
                            <a:solidFill>
                              <a:srgbClr val="A4A3AB"/>
                            </a:solidFill>
                            <a:latin typeface="Cambria Math" panose="02040503050406030204" pitchFamily="18" charset="0"/>
                          </a:rPr>
                          <m:t>𝑤</m:t>
                        </m:r>
                        <m:r>
                          <a:rPr lang="en-US" sz="2400" b="0" i="1" smtClean="0">
                            <a:solidFill>
                              <a:srgbClr val="A4A3AB"/>
                            </a:solidFill>
                            <a:latin typeface="Cambria Math" panose="02040503050406030204" pitchFamily="18" charset="0"/>
                          </a:rPr>
                          <m:t>(</m:t>
                        </m:r>
                        <m:r>
                          <a:rPr lang="en-US" sz="2400" b="0" i="1" smtClean="0">
                            <a:solidFill>
                              <a:srgbClr val="A4A3AB"/>
                            </a:solidFill>
                            <a:latin typeface="Cambria Math" panose="02040503050406030204" pitchFamily="18" charset="0"/>
                          </a:rPr>
                          <m:t>𝑒</m:t>
                        </m:r>
                        <m:r>
                          <a:rPr lang="en-US" sz="2400" b="0" i="1" smtClean="0">
                            <a:solidFill>
                              <a:srgbClr val="A4A3AB"/>
                            </a:solidFill>
                            <a:latin typeface="Cambria Math" panose="02040503050406030204" pitchFamily="18" charset="0"/>
                          </a:rPr>
                          <m:t>)</m:t>
                        </m:r>
                      </m:e>
                    </m:nary>
                  </m:oMath>
                </a14:m>
                <a:r>
                  <a:rPr lang="en-US" sz="2400">
                    <a:solidFill>
                      <a:srgbClr val="A4A3AB"/>
                    </a:solidFill>
                  </a:rPr>
                  <a:t>.</a:t>
                </a:r>
              </a:p>
            </p:txBody>
          </p:sp>
        </mc:Choice>
        <mc:Fallback xmlns="">
          <p:sp>
            <p:nvSpPr>
              <p:cNvPr id="6" name="TextBox 5">
                <a:extLst>
                  <a:ext uri="{FF2B5EF4-FFF2-40B4-BE49-F238E27FC236}">
                    <a16:creationId xmlns:a16="http://schemas.microsoft.com/office/drawing/2014/main" id="{71564AD1-78C9-C53F-D179-A223E402B254}"/>
                  </a:ext>
                </a:extLst>
              </p:cNvPr>
              <p:cNvSpPr txBox="1">
                <a:spLocks noRot="1" noChangeAspect="1" noMove="1" noResize="1" noEditPoints="1" noAdjustHandles="1" noChangeArrowheads="1" noChangeShapeType="1" noTextEdit="1"/>
              </p:cNvSpPr>
              <p:nvPr/>
            </p:nvSpPr>
            <p:spPr>
              <a:xfrm>
                <a:off x="4195087" y="2871681"/>
                <a:ext cx="3684920" cy="419025"/>
              </a:xfrm>
              <a:prstGeom prst="rect">
                <a:avLst/>
              </a:prstGeom>
              <a:blipFill>
                <a:blip r:embed="rId2"/>
                <a:stretch>
                  <a:fillRect l="-2975" t="-152174" r="-4132" b="-215942"/>
                </a:stretch>
              </a:blipFill>
            </p:spPr>
            <p:txBody>
              <a:bodyPr/>
              <a:lstStyle/>
              <a:p>
                <a:r>
                  <a:rPr lang="en-US">
                    <a:noFill/>
                  </a:rPr>
                  <a:t> </a:t>
                </a:r>
              </a:p>
            </p:txBody>
          </p:sp>
        </mc:Fallback>
      </mc:AlternateContent>
    </p:spTree>
    <p:extLst>
      <p:ext uri="{BB962C8B-B14F-4D97-AF65-F5344CB8AC3E}">
        <p14:creationId xmlns:p14="http://schemas.microsoft.com/office/powerpoint/2010/main" val="2794073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36</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3:  </a:t>
            </a:r>
            <a:r>
              <a:rPr lang="en-US" sz="2800" dirty="0" err="1">
                <a:solidFill>
                  <a:schemeClr val="tx1">
                    <a:alpha val="60000"/>
                  </a:schemeClr>
                </a:solidFill>
              </a:rPr>
              <a:t>Xây</a:t>
            </a:r>
            <a:r>
              <a:rPr lang="en-US" sz="2800" dirty="0">
                <a:solidFill>
                  <a:schemeClr val="tx1">
                    <a:alpha val="60000"/>
                  </a:schemeClr>
                </a:solidFill>
              </a:rPr>
              <a:t> </a:t>
            </a:r>
            <a:r>
              <a:rPr lang="en-US" sz="2800" dirty="0" err="1">
                <a:solidFill>
                  <a:schemeClr val="tx1">
                    <a:alpha val="60000"/>
                  </a:schemeClr>
                </a:solidFill>
              </a:rPr>
              <a:t>dựng</a:t>
            </a:r>
            <a:r>
              <a:rPr lang="en-US" sz="2800" dirty="0">
                <a:solidFill>
                  <a:schemeClr val="tx1">
                    <a:alpha val="60000"/>
                  </a:schemeClr>
                </a:solidFill>
              </a:rPr>
              <a:t> </a:t>
            </a:r>
            <a:r>
              <a:rPr lang="en-US" sz="2800" dirty="0" err="1">
                <a:solidFill>
                  <a:schemeClr val="tx1">
                    <a:alpha val="60000"/>
                  </a:schemeClr>
                </a:solidFill>
              </a:rPr>
              <a:t>đồ</a:t>
            </a:r>
            <a:r>
              <a:rPr lang="en-US" sz="2800" dirty="0">
                <a:solidFill>
                  <a:schemeClr val="tx1">
                    <a:alpha val="60000"/>
                  </a:schemeClr>
                </a:solidFill>
              </a:rPr>
              <a:t> </a:t>
            </a:r>
            <a:r>
              <a:rPr lang="en-US" sz="2800" dirty="0" err="1">
                <a:solidFill>
                  <a:schemeClr val="tx1">
                    <a:alpha val="60000"/>
                  </a:schemeClr>
                </a:solidFill>
              </a:rPr>
              <a:t>thị</a:t>
            </a:r>
            <a:r>
              <a:rPr lang="en-US" sz="2800" dirty="0">
                <a:solidFill>
                  <a:schemeClr val="tx1">
                    <a:alpha val="60000"/>
                  </a:schemeClr>
                </a:solidFill>
              </a:rPr>
              <a:t> </a:t>
            </a:r>
            <a:r>
              <a:rPr lang="en-US" sz="2800" dirty="0" err="1">
                <a:solidFill>
                  <a:schemeClr val="tx1">
                    <a:alpha val="60000"/>
                  </a:schemeClr>
                </a:solidFill>
              </a:rPr>
              <a:t>khoảng</a:t>
            </a:r>
            <a:r>
              <a:rPr lang="en-US" sz="2800" dirty="0">
                <a:solidFill>
                  <a:schemeClr val="tx1">
                    <a:alpha val="60000"/>
                  </a:schemeClr>
                </a:solidFill>
              </a:rPr>
              <a:t> </a:t>
            </a:r>
            <a:r>
              <a:rPr lang="en-US" sz="2800" dirty="0" err="1">
                <a:solidFill>
                  <a:schemeClr val="tx1">
                    <a:alpha val="60000"/>
                  </a:schemeClr>
                </a:solidFill>
              </a:rPr>
              <a:t>cách</a:t>
            </a:r>
            <a:endParaRPr lang="en-US" sz="2800" dirty="0">
              <a:solidFill>
                <a:schemeClr val="tx1">
                  <a:alpha val="60000"/>
                </a:schemeClr>
              </a:solidFill>
            </a:endParaRPr>
          </a:p>
        </p:txBody>
      </p:sp>
      <p:sp>
        <p:nvSpPr>
          <p:cNvPr id="10" name="TextBox 9">
            <a:extLst>
              <a:ext uri="{FF2B5EF4-FFF2-40B4-BE49-F238E27FC236}">
                <a16:creationId xmlns:a16="http://schemas.microsoft.com/office/drawing/2014/main" id="{4E740AD0-B682-4B30-0D83-580207406661}"/>
              </a:ext>
            </a:extLst>
          </p:cNvPr>
          <p:cNvSpPr txBox="1"/>
          <p:nvPr/>
        </p:nvSpPr>
        <p:spPr>
          <a:xfrm>
            <a:off x="549534" y="1935111"/>
            <a:ext cx="11090273" cy="1208023"/>
          </a:xfrm>
          <a:prstGeom prst="rect">
            <a:avLst/>
          </a:prstGeom>
          <a:noFill/>
        </p:spPr>
        <p:txBody>
          <a:bodyPr wrap="square">
            <a:spAutoFit/>
          </a:bodyPr>
          <a:lstStyle/>
          <a:p>
            <a:pPr rtl="0">
              <a:spcBef>
                <a:spcPts val="0"/>
              </a:spcBef>
              <a:spcAft>
                <a:spcPts val="1500"/>
              </a:spcAft>
            </a:pPr>
            <a:r>
              <a:rPr lang="vi-VN" sz="2000" dirty="0" err="1">
                <a:solidFill>
                  <a:schemeClr val="tx1">
                    <a:alpha val="60000"/>
                  </a:schemeClr>
                </a:solidFill>
              </a:rPr>
              <a:t>Sử</a:t>
            </a:r>
            <a:r>
              <a:rPr lang="vi-VN" sz="2000" dirty="0">
                <a:solidFill>
                  <a:schemeClr val="tx1">
                    <a:alpha val="60000"/>
                  </a:schemeClr>
                </a:solidFill>
              </a:rPr>
              <a:t> </a:t>
            </a:r>
            <a:r>
              <a:rPr lang="vi-VN" sz="2000" dirty="0" err="1">
                <a:solidFill>
                  <a:schemeClr val="tx1">
                    <a:alpha val="60000"/>
                  </a:schemeClr>
                </a:solidFill>
              </a:rPr>
              <a:t>dụng</a:t>
            </a:r>
            <a:r>
              <a:rPr lang="vi-VN" sz="2000" dirty="0">
                <a:solidFill>
                  <a:schemeClr val="tx1">
                    <a:alpha val="60000"/>
                  </a:schemeClr>
                </a:solidFill>
              </a:rPr>
              <a:t> tâm </a:t>
            </a:r>
            <a:r>
              <a:rPr lang="vi-VN" sz="2000" dirty="0" err="1">
                <a:solidFill>
                  <a:schemeClr val="tx1">
                    <a:alpha val="60000"/>
                  </a:schemeClr>
                </a:solidFill>
              </a:rPr>
              <a:t>đồ</a:t>
            </a:r>
            <a:r>
              <a:rPr lang="vi-VN" sz="2000" dirty="0">
                <a:solidFill>
                  <a:schemeClr val="tx1">
                    <a:alpha val="60000"/>
                  </a:schemeClr>
                </a:solidFill>
              </a:rPr>
              <a:t> </a:t>
            </a:r>
            <a:r>
              <a:rPr lang="vi-VN" sz="2000" err="1">
                <a:solidFill>
                  <a:schemeClr val="tx1">
                    <a:alpha val="60000"/>
                  </a:schemeClr>
                </a:solidFill>
              </a:rPr>
              <a:t>thị</a:t>
            </a:r>
            <a:r>
              <a:rPr lang="vi-VN" sz="2000">
                <a:solidFill>
                  <a:schemeClr val="tx1">
                    <a:alpha val="60000"/>
                  </a:schemeClr>
                </a:solidFill>
              </a:rPr>
              <a:t> hay </a:t>
            </a:r>
            <a:r>
              <a:rPr lang="vi-VN" sz="2000" dirty="0">
                <a:solidFill>
                  <a:schemeClr val="tx1">
                    <a:alpha val="60000"/>
                  </a:schemeClr>
                </a:solidFill>
              </a:rPr>
              <a:t>tâm cơ </a:t>
            </a:r>
            <a:r>
              <a:rPr lang="vi-VN" sz="2000" dirty="0" err="1">
                <a:solidFill>
                  <a:schemeClr val="tx1">
                    <a:alpha val="60000"/>
                  </a:schemeClr>
                </a:solidFill>
              </a:rPr>
              <a:t>thể</a:t>
            </a:r>
            <a:r>
              <a:rPr lang="vi-VN" sz="2000" dirty="0">
                <a:solidFill>
                  <a:schemeClr val="tx1">
                    <a:alpha val="60000"/>
                  </a:schemeClr>
                </a:solidFill>
              </a:rPr>
              <a:t> </a:t>
            </a:r>
            <a:r>
              <a:rPr lang="vi-VN" sz="2000" dirty="0" err="1">
                <a:solidFill>
                  <a:schemeClr val="tx1">
                    <a:alpha val="60000"/>
                  </a:schemeClr>
                </a:solidFill>
              </a:rPr>
              <a:t>người</a:t>
            </a:r>
            <a:r>
              <a:rPr lang="vi-VN" sz="2000" dirty="0">
                <a:solidFill>
                  <a:schemeClr val="tx1">
                    <a:alpha val="60000"/>
                  </a:schemeClr>
                </a:solidFill>
              </a:rPr>
              <a:t> </a:t>
            </a:r>
            <a:r>
              <a:rPr lang="vi-VN" sz="2000">
                <a:solidFill>
                  <a:schemeClr val="tx1">
                    <a:alpha val="60000"/>
                  </a:schemeClr>
                </a:solidFill>
              </a:rPr>
              <a:t>(human</a:t>
            </a:r>
            <a:r>
              <a:rPr lang="en-US" sz="2000">
                <a:solidFill>
                  <a:schemeClr val="tx1">
                    <a:alpha val="60000"/>
                  </a:schemeClr>
                </a:solidFill>
              </a:rPr>
              <a:t>e</a:t>
            </a:r>
            <a:r>
              <a:rPr lang="vi-VN" sz="2000">
                <a:solidFill>
                  <a:schemeClr val="tx1">
                    <a:alpha val="60000"/>
                  </a:schemeClr>
                </a:solidFill>
              </a:rPr>
              <a:t> </a:t>
            </a:r>
            <a:r>
              <a:rPr lang="vi-VN" sz="2000" dirty="0" err="1">
                <a:solidFill>
                  <a:schemeClr val="tx1">
                    <a:alpha val="60000"/>
                  </a:schemeClr>
                </a:solidFill>
              </a:rPr>
              <a:t>central</a:t>
            </a:r>
            <a:r>
              <a:rPr lang="vi-VN" sz="2000" dirty="0">
                <a:solidFill>
                  <a:schemeClr val="tx1">
                    <a:alpha val="60000"/>
                  </a:schemeClr>
                </a:solidFill>
              </a:rPr>
              <a:t> </a:t>
            </a:r>
            <a:r>
              <a:rPr lang="vi-VN" sz="2000" err="1">
                <a:solidFill>
                  <a:schemeClr val="tx1">
                    <a:alpha val="60000"/>
                  </a:schemeClr>
                </a:solidFill>
              </a:rPr>
              <a:t>point</a:t>
            </a:r>
            <a:r>
              <a:rPr lang="vi-VN" sz="2000">
                <a:solidFill>
                  <a:schemeClr val="tx1">
                    <a:alpha val="60000"/>
                  </a:schemeClr>
                </a:solidFill>
              </a:rPr>
              <a:t>)</a:t>
            </a:r>
            <a:r>
              <a:rPr lang="en-US" sz="2000">
                <a:solidFill>
                  <a:schemeClr val="tx1">
                    <a:alpha val="60000"/>
                  </a:schemeClr>
                </a:solidFill>
              </a:rPr>
              <a:t> </a:t>
            </a:r>
            <a:r>
              <a:rPr lang="vi-VN" sz="2000">
                <a:solidFill>
                  <a:schemeClr val="tx1">
                    <a:alpha val="60000"/>
                  </a:schemeClr>
                </a:solidFill>
              </a:rPr>
              <a:t>để tính</a:t>
            </a:r>
            <a:r>
              <a:rPr lang="en-US" sz="2000">
                <a:solidFill>
                  <a:schemeClr val="tx1">
                    <a:alpha val="60000"/>
                  </a:schemeClr>
                </a:solidFill>
              </a:rPr>
              <a:t>.</a:t>
            </a:r>
            <a:endParaRPr lang="vi-VN" sz="2000" dirty="0">
              <a:solidFill>
                <a:schemeClr val="tx1">
                  <a:alpha val="60000"/>
                </a:schemeClr>
              </a:solidFill>
            </a:endParaRPr>
          </a:p>
          <a:p>
            <a:br>
              <a:rPr lang="vi-VN" sz="2000" dirty="0"/>
            </a:br>
            <a:endParaRPr lang="en-US" sz="2000" dirty="0">
              <a:solidFill>
                <a:schemeClr val="tx1">
                  <a:alpha val="60000"/>
                </a:schemeClr>
              </a:solidFill>
            </a:endParaRPr>
          </a:p>
        </p:txBody>
      </p:sp>
      <p:pic>
        <p:nvPicPr>
          <p:cNvPr id="12" name="Picture 11">
            <a:extLst>
              <a:ext uri="{FF2B5EF4-FFF2-40B4-BE49-F238E27FC236}">
                <a16:creationId xmlns:a16="http://schemas.microsoft.com/office/drawing/2014/main" id="{195B56AC-199D-712D-248F-F50151B116D3}"/>
              </a:ext>
            </a:extLst>
          </p:cNvPr>
          <p:cNvPicPr>
            <a:picLocks noChangeAspect="1"/>
          </p:cNvPicPr>
          <p:nvPr/>
        </p:nvPicPr>
        <p:blipFill>
          <a:blip r:embed="rId2"/>
          <a:stretch>
            <a:fillRect/>
          </a:stretch>
        </p:blipFill>
        <p:spPr>
          <a:xfrm>
            <a:off x="2894270" y="3224984"/>
            <a:ext cx="6400800" cy="2428875"/>
          </a:xfrm>
          <a:prstGeom prst="rect">
            <a:avLst/>
          </a:prstGeom>
        </p:spPr>
      </p:pic>
      <p:sp>
        <p:nvSpPr>
          <p:cNvPr id="4" name="Date Placeholder 13">
            <a:extLst>
              <a:ext uri="{FF2B5EF4-FFF2-40B4-BE49-F238E27FC236}">
                <a16:creationId xmlns:a16="http://schemas.microsoft.com/office/drawing/2014/main" id="{8B3B948B-0215-F5BF-2862-1F3ACBF03935}"/>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99234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37</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4:  </a:t>
            </a:r>
            <a:r>
              <a:rPr lang="en-US" sz="2800" dirty="0" err="1">
                <a:solidFill>
                  <a:schemeClr val="tx1">
                    <a:alpha val="60000"/>
                  </a:schemeClr>
                </a:solidFill>
              </a:rPr>
              <a:t>Dò</a:t>
            </a:r>
            <a:r>
              <a:rPr lang="en-US" sz="2800" dirty="0">
                <a:solidFill>
                  <a:schemeClr val="tx1">
                    <a:alpha val="60000"/>
                  </a:schemeClr>
                </a:solidFill>
              </a:rPr>
              <a:t> </a:t>
            </a:r>
            <a:r>
              <a:rPr lang="en-US" sz="2800" dirty="0" err="1">
                <a:solidFill>
                  <a:schemeClr val="tx1">
                    <a:alpha val="60000"/>
                  </a:schemeClr>
                </a:solidFill>
              </a:rPr>
              <a:t>tìm</a:t>
            </a:r>
            <a:r>
              <a:rPr lang="en-US" sz="2800" dirty="0">
                <a:solidFill>
                  <a:schemeClr val="tx1">
                    <a:alpha val="60000"/>
                  </a:schemeClr>
                </a:solidFill>
              </a:rPr>
              <a:t> </a:t>
            </a:r>
            <a:r>
              <a:rPr lang="en-US" sz="2800" err="1">
                <a:solidFill>
                  <a:schemeClr val="tx1">
                    <a:alpha val="60000"/>
                  </a:schemeClr>
                </a:solidFill>
              </a:rPr>
              <a:t>điểm</a:t>
            </a:r>
            <a:r>
              <a:rPr lang="en-US" sz="2800">
                <a:solidFill>
                  <a:schemeClr val="tx1">
                    <a:alpha val="60000"/>
                  </a:schemeClr>
                </a:solidFill>
              </a:rPr>
              <a:t> khớp (chính và phụ)</a:t>
            </a:r>
            <a:endParaRPr lang="en-US" sz="2800" dirty="0">
              <a:solidFill>
                <a:schemeClr val="tx1">
                  <a:alpha val="60000"/>
                </a:schemeClr>
              </a:solidFill>
            </a:endParaRPr>
          </a:p>
        </p:txBody>
      </p:sp>
      <p:sp>
        <p:nvSpPr>
          <p:cNvPr id="4" name="Date Placeholder 13">
            <a:extLst>
              <a:ext uri="{FF2B5EF4-FFF2-40B4-BE49-F238E27FC236}">
                <a16:creationId xmlns:a16="http://schemas.microsoft.com/office/drawing/2014/main" id="{D717E0DE-35AA-5D83-EDC6-E0F19F661A3B}"/>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6" name="TextBox 5">
            <a:extLst>
              <a:ext uri="{FF2B5EF4-FFF2-40B4-BE49-F238E27FC236}">
                <a16:creationId xmlns:a16="http://schemas.microsoft.com/office/drawing/2014/main" id="{F23CFB07-054F-B164-0185-758F7DE85431}"/>
              </a:ext>
            </a:extLst>
          </p:cNvPr>
          <p:cNvSpPr txBox="1"/>
          <p:nvPr/>
        </p:nvSpPr>
        <p:spPr>
          <a:xfrm>
            <a:off x="549537" y="2135165"/>
            <a:ext cx="11090273" cy="1015663"/>
          </a:xfrm>
          <a:prstGeom prst="rect">
            <a:avLst/>
          </a:prstGeom>
          <a:noFill/>
        </p:spPr>
        <p:txBody>
          <a:bodyPr wrap="square">
            <a:spAutoFit/>
          </a:bodyPr>
          <a:lstStyle/>
          <a:p>
            <a:pPr rtl="0">
              <a:spcBef>
                <a:spcPts val="0"/>
              </a:spcBef>
              <a:spcAft>
                <a:spcPts val="1500"/>
              </a:spcAft>
            </a:pPr>
            <a:r>
              <a:rPr lang="vi-VN" sz="2000" dirty="0">
                <a:solidFill>
                  <a:schemeClr val="tx1">
                    <a:alpha val="60000"/>
                  </a:schemeClr>
                </a:solidFill>
              </a:rPr>
              <a:t>Sử dụng 17 điểm khớp gồm 6 </a:t>
            </a:r>
            <a:r>
              <a:rPr lang="en-US" sz="2000" dirty="0" err="1">
                <a:solidFill>
                  <a:schemeClr val="tx1">
                    <a:alpha val="60000"/>
                  </a:schemeClr>
                </a:solidFill>
              </a:rPr>
              <a:t>điểm</a:t>
            </a:r>
            <a:r>
              <a:rPr lang="en-US" sz="2000" dirty="0">
                <a:solidFill>
                  <a:schemeClr val="tx1">
                    <a:alpha val="60000"/>
                  </a:schemeClr>
                </a:solidFill>
              </a:rPr>
              <a:t> </a:t>
            </a:r>
            <a:r>
              <a:rPr lang="vi-VN" sz="2000" dirty="0">
                <a:solidFill>
                  <a:schemeClr val="tx1">
                    <a:alpha val="60000"/>
                  </a:schemeClr>
                </a:solidFill>
              </a:rPr>
              <a:t>chính (đầu, tay trái, tay phải, chân trái, chân phải và điểm trọng tâm/ vùng bụng) và 11 </a:t>
            </a:r>
            <a:r>
              <a:rPr lang="en-US" sz="2000" dirty="0" err="1">
                <a:solidFill>
                  <a:schemeClr val="tx1">
                    <a:alpha val="60000"/>
                  </a:schemeClr>
                </a:solidFill>
              </a:rPr>
              <a:t>điểm</a:t>
            </a:r>
            <a:r>
              <a:rPr lang="en-US" sz="2000" dirty="0">
                <a:solidFill>
                  <a:schemeClr val="tx1">
                    <a:alpha val="60000"/>
                  </a:schemeClr>
                </a:solidFill>
              </a:rPr>
              <a:t> </a:t>
            </a:r>
            <a:r>
              <a:rPr lang="vi-VN" sz="2000" dirty="0">
                <a:solidFill>
                  <a:schemeClr val="tx1">
                    <a:alpha val="60000"/>
                  </a:schemeClr>
                </a:solidFill>
              </a:rPr>
              <a:t>phụ (cổ</a:t>
            </a:r>
            <a:r>
              <a:rPr lang="en-US" sz="2000" dirty="0">
                <a:solidFill>
                  <a:schemeClr val="tx1">
                    <a:alpha val="60000"/>
                  </a:schemeClr>
                </a:solidFill>
              </a:rPr>
              <a:t>;</a:t>
            </a:r>
            <a:r>
              <a:rPr lang="vi-VN" sz="2000" dirty="0">
                <a:solidFill>
                  <a:schemeClr val="tx1">
                    <a:alpha val="60000"/>
                  </a:schemeClr>
                </a:solidFill>
              </a:rPr>
              <a:t> vai trái,</a:t>
            </a:r>
            <a:r>
              <a:rPr lang="en-US" sz="2000" dirty="0">
                <a:solidFill>
                  <a:schemeClr val="tx1">
                    <a:alpha val="60000"/>
                  </a:schemeClr>
                </a:solidFill>
              </a:rPr>
              <a:t> </a:t>
            </a:r>
            <a:r>
              <a:rPr lang="vi-VN" sz="2000" dirty="0">
                <a:solidFill>
                  <a:schemeClr val="tx1">
                    <a:alpha val="60000"/>
                  </a:schemeClr>
                </a:solidFill>
              </a:rPr>
              <a:t>phải</a:t>
            </a:r>
            <a:r>
              <a:rPr lang="en-US" sz="2000" dirty="0">
                <a:solidFill>
                  <a:schemeClr val="tx1">
                    <a:alpha val="60000"/>
                  </a:schemeClr>
                </a:solidFill>
              </a:rPr>
              <a:t>;</a:t>
            </a:r>
            <a:r>
              <a:rPr lang="vi-VN" sz="2000" dirty="0">
                <a:solidFill>
                  <a:schemeClr val="tx1">
                    <a:alpha val="60000"/>
                  </a:schemeClr>
                </a:solidFill>
              </a:rPr>
              <a:t> đầu gối trái</a:t>
            </a:r>
            <a:r>
              <a:rPr lang="en-US" sz="2000" dirty="0">
                <a:solidFill>
                  <a:schemeClr val="tx1">
                    <a:alpha val="60000"/>
                  </a:schemeClr>
                </a:solidFill>
              </a:rPr>
              <a:t>,</a:t>
            </a:r>
            <a:r>
              <a:rPr lang="vi-VN" sz="2000" dirty="0">
                <a:solidFill>
                  <a:schemeClr val="tx1">
                    <a:alpha val="60000"/>
                  </a:schemeClr>
                </a:solidFill>
              </a:rPr>
              <a:t> phải</a:t>
            </a:r>
            <a:r>
              <a:rPr lang="en-US" sz="2000" dirty="0">
                <a:solidFill>
                  <a:schemeClr val="tx1">
                    <a:alpha val="60000"/>
                  </a:schemeClr>
                </a:solidFill>
              </a:rPr>
              <a:t>; </a:t>
            </a:r>
            <a:r>
              <a:rPr lang="vi-VN" sz="2000" dirty="0">
                <a:solidFill>
                  <a:schemeClr val="tx1">
                    <a:alpha val="60000"/>
                  </a:schemeClr>
                </a:solidFill>
              </a:rPr>
              <a:t>hông</a:t>
            </a:r>
            <a:r>
              <a:rPr lang="en-US" sz="2000" dirty="0">
                <a:solidFill>
                  <a:schemeClr val="tx1">
                    <a:alpha val="60000"/>
                  </a:schemeClr>
                </a:solidFill>
              </a:rPr>
              <a:t>;</a:t>
            </a:r>
            <a:r>
              <a:rPr lang="vi-VN" sz="2000" dirty="0">
                <a:solidFill>
                  <a:schemeClr val="tx1">
                    <a:alpha val="60000"/>
                  </a:schemeClr>
                </a:solidFill>
              </a:rPr>
              <a:t> mắt cá chân trái, phải</a:t>
            </a:r>
            <a:r>
              <a:rPr lang="en-US" sz="2000" dirty="0">
                <a:solidFill>
                  <a:schemeClr val="tx1">
                    <a:alpha val="60000"/>
                  </a:schemeClr>
                </a:solidFill>
              </a:rPr>
              <a:t> …</a:t>
            </a:r>
            <a:r>
              <a:rPr lang="vi-VN" sz="2000" dirty="0">
                <a:solidFill>
                  <a:schemeClr val="tx1">
                    <a:alpha val="60000"/>
                  </a:schemeClr>
                </a:solidFill>
              </a:rPr>
              <a:t>; khuyến khích sử dụng giải thuật Random Forest)</a:t>
            </a:r>
            <a:r>
              <a:rPr lang="en-US" sz="2000" dirty="0">
                <a:solidFill>
                  <a:schemeClr val="tx1">
                    <a:alpha val="60000"/>
                  </a:schemeClr>
                </a:solidFill>
              </a:rPr>
              <a:t>.</a:t>
            </a:r>
          </a:p>
        </p:txBody>
      </p:sp>
      <p:pic>
        <p:nvPicPr>
          <p:cNvPr id="8" name="Picture 7">
            <a:extLst>
              <a:ext uri="{FF2B5EF4-FFF2-40B4-BE49-F238E27FC236}">
                <a16:creationId xmlns:a16="http://schemas.microsoft.com/office/drawing/2014/main" id="{25D5197B-1B00-3EB0-7288-70715F842DAC}"/>
              </a:ext>
            </a:extLst>
          </p:cNvPr>
          <p:cNvPicPr>
            <a:picLocks noChangeAspect="1"/>
          </p:cNvPicPr>
          <p:nvPr/>
        </p:nvPicPr>
        <p:blipFill>
          <a:blip r:embed="rId2"/>
          <a:stretch>
            <a:fillRect/>
          </a:stretch>
        </p:blipFill>
        <p:spPr>
          <a:xfrm>
            <a:off x="4711615" y="3298654"/>
            <a:ext cx="2766115" cy="2766115"/>
          </a:xfrm>
          <a:prstGeom prst="rect">
            <a:avLst/>
          </a:prstGeom>
        </p:spPr>
      </p:pic>
    </p:spTree>
    <p:extLst>
      <p:ext uri="{BB962C8B-B14F-4D97-AF65-F5344CB8AC3E}">
        <p14:creationId xmlns:p14="http://schemas.microsoft.com/office/powerpoint/2010/main" val="17955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38</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5" name="TextBox 4">
            <a:extLst>
              <a:ext uri="{FF2B5EF4-FFF2-40B4-BE49-F238E27FC236}">
                <a16:creationId xmlns:a16="http://schemas.microsoft.com/office/drawing/2014/main" id="{EBBAA39F-3A03-CC3E-F997-8E3AB1A41093}"/>
              </a:ext>
            </a:extLst>
          </p:cNvPr>
          <p:cNvSpPr txBox="1"/>
          <p:nvPr/>
        </p:nvSpPr>
        <p:spPr>
          <a:xfrm>
            <a:off x="549537" y="1310997"/>
            <a:ext cx="11090273" cy="443648"/>
          </a:xfrm>
          <a:prstGeom prst="rect">
            <a:avLst/>
          </a:prstGeom>
          <a:noFill/>
        </p:spPr>
        <p:txBody>
          <a:bodyPr wrap="square">
            <a:spAutoFit/>
          </a:bodyPr>
          <a:lstStyle/>
          <a:p>
            <a:pPr algn="just">
              <a:lnSpc>
                <a:spcPct val="80000"/>
              </a:lnSpc>
              <a:spcBef>
                <a:spcPts val="1000"/>
              </a:spcBef>
              <a:spcAft>
                <a:spcPts val="8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4:  </a:t>
            </a:r>
            <a:r>
              <a:rPr lang="en-US" sz="2800" dirty="0" err="1">
                <a:solidFill>
                  <a:schemeClr val="tx1">
                    <a:alpha val="60000"/>
                  </a:schemeClr>
                </a:solidFill>
              </a:rPr>
              <a:t>Dò</a:t>
            </a:r>
            <a:r>
              <a:rPr lang="en-US" sz="2800" dirty="0">
                <a:solidFill>
                  <a:schemeClr val="tx1">
                    <a:alpha val="60000"/>
                  </a:schemeClr>
                </a:solidFill>
              </a:rPr>
              <a:t> </a:t>
            </a:r>
            <a:r>
              <a:rPr lang="en-US" sz="2800" dirty="0" err="1">
                <a:solidFill>
                  <a:schemeClr val="tx1">
                    <a:alpha val="60000"/>
                  </a:schemeClr>
                </a:solidFill>
              </a:rPr>
              <a:t>tìm</a:t>
            </a:r>
            <a:r>
              <a:rPr lang="en-US" sz="2800" dirty="0">
                <a:solidFill>
                  <a:schemeClr val="tx1">
                    <a:alpha val="60000"/>
                  </a:schemeClr>
                </a:solidFill>
              </a:rPr>
              <a:t> </a:t>
            </a:r>
            <a:r>
              <a:rPr lang="en-US" sz="2800" err="1">
                <a:solidFill>
                  <a:schemeClr val="tx1">
                    <a:alpha val="60000"/>
                  </a:schemeClr>
                </a:solidFill>
              </a:rPr>
              <a:t>điểm</a:t>
            </a:r>
            <a:r>
              <a:rPr lang="en-US" sz="2800">
                <a:solidFill>
                  <a:schemeClr val="tx1">
                    <a:alpha val="60000"/>
                  </a:schemeClr>
                </a:solidFill>
              </a:rPr>
              <a:t> khớp (chính và phụ)</a:t>
            </a:r>
            <a:endParaRPr lang="en-US" sz="2800" dirty="0">
              <a:solidFill>
                <a:schemeClr val="tx1">
                  <a:alpha val="60000"/>
                </a:schemeClr>
              </a:solidFill>
            </a:endParaRPr>
          </a:p>
        </p:txBody>
      </p:sp>
      <p:sp>
        <p:nvSpPr>
          <p:cNvPr id="4" name="Date Placeholder 13">
            <a:extLst>
              <a:ext uri="{FF2B5EF4-FFF2-40B4-BE49-F238E27FC236}">
                <a16:creationId xmlns:a16="http://schemas.microsoft.com/office/drawing/2014/main" id="{D717E0DE-35AA-5D83-EDC6-E0F19F661A3B}"/>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9" name="Picture 8">
            <a:extLst>
              <a:ext uri="{FF2B5EF4-FFF2-40B4-BE49-F238E27FC236}">
                <a16:creationId xmlns:a16="http://schemas.microsoft.com/office/drawing/2014/main" id="{068A9D89-BA42-10F6-9113-9DA8C42D7A91}"/>
              </a:ext>
            </a:extLst>
          </p:cNvPr>
          <p:cNvPicPr>
            <a:picLocks noChangeAspect="1"/>
          </p:cNvPicPr>
          <p:nvPr/>
        </p:nvPicPr>
        <p:blipFill>
          <a:blip r:embed="rId2"/>
          <a:stretch>
            <a:fillRect/>
          </a:stretch>
        </p:blipFill>
        <p:spPr>
          <a:xfrm>
            <a:off x="166881" y="2721763"/>
            <a:ext cx="11855584" cy="2001156"/>
          </a:xfrm>
          <a:prstGeom prst="rect">
            <a:avLst/>
          </a:prstGeom>
        </p:spPr>
      </p:pic>
    </p:spTree>
    <p:extLst>
      <p:ext uri="{BB962C8B-B14F-4D97-AF65-F5344CB8AC3E}">
        <p14:creationId xmlns:p14="http://schemas.microsoft.com/office/powerpoint/2010/main" val="3913692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3D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39</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13" name="TextBox 12">
            <a:extLst>
              <a:ext uri="{FF2B5EF4-FFF2-40B4-BE49-F238E27FC236}">
                <a16:creationId xmlns:a16="http://schemas.microsoft.com/office/drawing/2014/main" id="{F67DCF08-A4AE-E234-3DA4-8BA427FBE15E}"/>
              </a:ext>
            </a:extLst>
          </p:cNvPr>
          <p:cNvSpPr txBox="1"/>
          <p:nvPr/>
        </p:nvSpPr>
        <p:spPr>
          <a:xfrm>
            <a:off x="549536" y="1223868"/>
            <a:ext cx="11090273" cy="954107"/>
          </a:xfrm>
          <a:prstGeom prst="rect">
            <a:avLst/>
          </a:prstGeom>
          <a:noFill/>
        </p:spPr>
        <p:txBody>
          <a:bodyPr wrap="square">
            <a:spAutoFit/>
          </a:bodyPr>
          <a:lstStyle/>
          <a:p>
            <a:pPr rtl="0">
              <a:spcBef>
                <a:spcPts val="0"/>
              </a:spcBef>
              <a:spcAft>
                <a:spcPts val="1500"/>
              </a:spcAft>
            </a:pPr>
            <a:r>
              <a:rPr lang="vi-VN" sz="2800" dirty="0" err="1">
                <a:solidFill>
                  <a:schemeClr val="tx1">
                    <a:alpha val="60000"/>
                  </a:schemeClr>
                </a:solidFill>
              </a:rPr>
              <a:t>Bước</a:t>
            </a:r>
            <a:r>
              <a:rPr lang="vi-VN" sz="2800" dirty="0">
                <a:solidFill>
                  <a:schemeClr val="tx1">
                    <a:alpha val="60000"/>
                  </a:schemeClr>
                </a:solidFill>
              </a:rPr>
              <a:t> </a:t>
            </a:r>
            <a:r>
              <a:rPr lang="en-US" sz="2800" dirty="0">
                <a:solidFill>
                  <a:schemeClr val="tx1">
                    <a:alpha val="60000"/>
                  </a:schemeClr>
                </a:solidFill>
              </a:rPr>
              <a:t>5:  </a:t>
            </a:r>
            <a:r>
              <a:rPr lang="vi-VN" sz="2800" dirty="0">
                <a:solidFill>
                  <a:schemeClr val="tx1">
                    <a:alpha val="60000"/>
                  </a:schemeClr>
                </a:solidFill>
              </a:rPr>
              <a:t>Xây dựng mô hình 3D từ các Ellipsoid và các điểm khớp được điều khiển bởi ma trận tham số</a:t>
            </a:r>
            <a:r>
              <a:rPr lang="en-US" sz="2800" dirty="0">
                <a:solidFill>
                  <a:schemeClr val="tx1">
                    <a:alpha val="60000"/>
                  </a:schemeClr>
                </a:solidFill>
              </a:rPr>
              <a:t>; </a:t>
            </a:r>
            <a:r>
              <a:rPr lang="en-US" sz="2800" dirty="0" err="1">
                <a:solidFill>
                  <a:schemeClr val="tx1">
                    <a:alpha val="60000"/>
                  </a:schemeClr>
                </a:solidFill>
              </a:rPr>
              <a:t>tái</a:t>
            </a:r>
            <a:r>
              <a:rPr lang="en-US" sz="2800" dirty="0">
                <a:solidFill>
                  <a:schemeClr val="tx1">
                    <a:alpha val="60000"/>
                  </a:schemeClr>
                </a:solidFill>
              </a:rPr>
              <a:t> </a:t>
            </a:r>
            <a:r>
              <a:rPr lang="en-US" sz="2800" dirty="0" err="1">
                <a:solidFill>
                  <a:schemeClr val="tx1">
                    <a:alpha val="60000"/>
                  </a:schemeClr>
                </a:solidFill>
              </a:rPr>
              <a:t>tạo</a:t>
            </a:r>
            <a:endParaRPr lang="vi-VN" sz="2800" dirty="0">
              <a:solidFill>
                <a:schemeClr val="tx1">
                  <a:alpha val="60000"/>
                </a:schemeClr>
              </a:solidFill>
            </a:endParaRPr>
          </a:p>
        </p:txBody>
      </p:sp>
      <p:sp>
        <p:nvSpPr>
          <p:cNvPr id="4" name="Date Placeholder 13">
            <a:extLst>
              <a:ext uri="{FF2B5EF4-FFF2-40B4-BE49-F238E27FC236}">
                <a16:creationId xmlns:a16="http://schemas.microsoft.com/office/drawing/2014/main" id="{30D610F5-35EA-4E0F-C0AF-751FD5896892}"/>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9" name="Picture 8">
            <a:extLst>
              <a:ext uri="{FF2B5EF4-FFF2-40B4-BE49-F238E27FC236}">
                <a16:creationId xmlns:a16="http://schemas.microsoft.com/office/drawing/2014/main" id="{823DA96E-B126-6B70-85BC-6AD87BDE1F9B}"/>
              </a:ext>
            </a:extLst>
          </p:cNvPr>
          <p:cNvPicPr>
            <a:picLocks noChangeAspect="1"/>
          </p:cNvPicPr>
          <p:nvPr/>
        </p:nvPicPr>
        <p:blipFill>
          <a:blip r:embed="rId2"/>
          <a:stretch>
            <a:fillRect/>
          </a:stretch>
        </p:blipFill>
        <p:spPr>
          <a:xfrm>
            <a:off x="2631539" y="2409783"/>
            <a:ext cx="6926265" cy="2852681"/>
          </a:xfrm>
          <a:prstGeom prst="rect">
            <a:avLst/>
          </a:prstGeom>
        </p:spPr>
      </p:pic>
    </p:spTree>
    <p:extLst>
      <p:ext uri="{BB962C8B-B14F-4D97-AF65-F5344CB8AC3E}">
        <p14:creationId xmlns:p14="http://schemas.microsoft.com/office/powerpoint/2010/main" val="3940958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1" name="Freeform: Shape 3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Oval 3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36" name="Rectangle 3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549275"/>
            <a:ext cx="4500562" cy="1562959"/>
          </a:xfrm>
        </p:spPr>
        <p:txBody>
          <a:bodyPr vert="horz" wrap="square" lIns="0" tIns="0" rIns="0" bIns="0" rtlCol="0" anchor="t" anchorCtr="0">
            <a:normAutofit/>
          </a:bodyPr>
          <a:lstStyle/>
          <a:p>
            <a:pPr>
              <a:lnSpc>
                <a:spcPct val="100000"/>
              </a:lnSpc>
            </a:pPr>
            <a:r>
              <a:rPr lang="en-US" dirty="0">
                <a:latin typeface="Bahnschrift" panose="020B0502040204020203" pitchFamily="34" charset="0"/>
                <a:cs typeface="Times New Roman" panose="02020603050405020304" pitchFamily="18" charset="0"/>
              </a:rPr>
              <a:t>Giới thiệu</a:t>
            </a:r>
          </a:p>
        </p:txBody>
      </p:sp>
      <p:sp>
        <p:nvSpPr>
          <p:cNvPr id="38" name="Freeform: Shape 37">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3637861" y="343529"/>
            <a:ext cx="8082951" cy="2859802"/>
          </a:xfrm>
          <a:noFill/>
        </p:spPr>
        <p:txBody>
          <a:bodyPr vert="horz" wrap="square" lIns="0" tIns="0" rIns="0" bIns="0" rtlCol="0" anchor="t">
            <a:normAutofit/>
          </a:bodyPr>
          <a:lstStyle/>
          <a:p>
            <a:pPr marL="0" indent="0">
              <a:spcBef>
                <a:spcPts val="0"/>
              </a:spcBef>
              <a:spcAft>
                <a:spcPts val="600"/>
              </a:spcAft>
              <a:buNone/>
            </a:pPr>
            <a:r>
              <a:rPr lang="en-US" sz="2400" dirty="0" err="1"/>
              <a:t>Mục</a:t>
            </a:r>
            <a:r>
              <a:rPr lang="en-US" sz="2400" dirty="0"/>
              <a:t> </a:t>
            </a:r>
            <a:r>
              <a:rPr lang="en-US" sz="2400" dirty="0" err="1"/>
              <a:t>đích</a:t>
            </a:r>
            <a:r>
              <a:rPr lang="en-US" sz="2400" dirty="0"/>
              <a:t> </a:t>
            </a:r>
            <a:r>
              <a:rPr lang="en-US" sz="2400" dirty="0" err="1"/>
              <a:t>đồ</a:t>
            </a:r>
            <a:r>
              <a:rPr lang="en-US" sz="2400" dirty="0"/>
              <a:t> </a:t>
            </a:r>
            <a:r>
              <a:rPr lang="en-US" sz="2400" dirty="0" err="1"/>
              <a:t>án</a:t>
            </a:r>
            <a:endParaRPr lang="en-US" sz="2400" dirty="0"/>
          </a:p>
          <a:p>
            <a:pPr marL="0" indent="0">
              <a:spcBef>
                <a:spcPts val="0"/>
              </a:spcBef>
              <a:spcAft>
                <a:spcPts val="600"/>
              </a:spcAft>
              <a:buNone/>
            </a:pPr>
            <a:r>
              <a:rPr lang="en-US" sz="1800" dirty="0"/>
              <a:t>X</a:t>
            </a:r>
            <a:r>
              <a:rPr lang="vi-VN" sz="1800" dirty="0"/>
              <a:t>ây dựng một hệ thống có thể dùng các giải thuật nhận dạng khung xương người</a:t>
            </a:r>
            <a:r>
              <a:rPr lang="en-US" sz="1800" dirty="0"/>
              <a:t>. </a:t>
            </a:r>
          </a:p>
          <a:p>
            <a:pPr marL="0" indent="0">
              <a:spcBef>
                <a:spcPts val="0"/>
              </a:spcBef>
              <a:spcAft>
                <a:spcPts val="600"/>
              </a:spcAft>
              <a:buNone/>
            </a:pPr>
            <a:r>
              <a:rPr lang="en-US" sz="1800" dirty="0" err="1"/>
              <a:t>Kết</a:t>
            </a:r>
            <a:r>
              <a:rPr lang="en-US" sz="1800" dirty="0"/>
              <a:t> </a:t>
            </a:r>
            <a:r>
              <a:rPr lang="en-US" sz="1800" dirty="0" err="1"/>
              <a:t>quả</a:t>
            </a:r>
            <a:r>
              <a:rPr lang="en-US" sz="1800" dirty="0"/>
              <a:t> </a:t>
            </a:r>
            <a:r>
              <a:rPr lang="en-US" sz="1800" dirty="0" err="1"/>
              <a:t>thu</a:t>
            </a:r>
            <a:r>
              <a:rPr lang="en-US" sz="1800" dirty="0"/>
              <a:t> </a:t>
            </a:r>
            <a:r>
              <a:rPr lang="en-US" sz="1800" dirty="0" err="1"/>
              <a:t>được</a:t>
            </a:r>
            <a:r>
              <a:rPr lang="en-US" sz="1800" dirty="0"/>
              <a:t> </a:t>
            </a:r>
            <a:r>
              <a:rPr lang="en-US" sz="1800" dirty="0" err="1"/>
              <a:t>có</a:t>
            </a:r>
            <a:r>
              <a:rPr lang="en-US" sz="1800" dirty="0"/>
              <a:t> </a:t>
            </a:r>
            <a:r>
              <a:rPr lang="en-US" sz="1800" dirty="0" err="1"/>
              <a:t>thể</a:t>
            </a:r>
            <a:r>
              <a:rPr lang="en-US" sz="1800" dirty="0"/>
              <a:t> </a:t>
            </a:r>
            <a:r>
              <a:rPr lang="en-US" sz="1800" dirty="0" err="1"/>
              <a:t>được</a:t>
            </a:r>
            <a:r>
              <a:rPr lang="en-US" sz="1800" dirty="0"/>
              <a:t> </a:t>
            </a:r>
            <a:r>
              <a:rPr lang="en-US" sz="1800" dirty="0" err="1"/>
              <a:t>sử</a:t>
            </a:r>
            <a:r>
              <a:rPr lang="en-US" sz="1800" dirty="0"/>
              <a:t> </a:t>
            </a:r>
            <a:r>
              <a:rPr lang="en-US" sz="1800" dirty="0" err="1"/>
              <a:t>dụng</a:t>
            </a:r>
            <a:r>
              <a:rPr lang="en-US" sz="1800" dirty="0"/>
              <a:t> </a:t>
            </a:r>
            <a:r>
              <a:rPr lang="en-US" sz="1800" dirty="0" err="1"/>
              <a:t>vào</a:t>
            </a:r>
            <a:r>
              <a:rPr lang="en-US" sz="1800" dirty="0"/>
              <a:t> </a:t>
            </a:r>
            <a:r>
              <a:rPr lang="en-US" sz="1800" dirty="0" err="1"/>
              <a:t>các</a:t>
            </a:r>
            <a:r>
              <a:rPr lang="en-US" sz="1800" dirty="0"/>
              <a:t> </a:t>
            </a:r>
            <a:r>
              <a:rPr lang="en-US" sz="1800" dirty="0" err="1"/>
              <a:t>nhiều</a:t>
            </a:r>
            <a:r>
              <a:rPr lang="en-US" sz="1800" dirty="0"/>
              <a:t> </a:t>
            </a:r>
            <a:r>
              <a:rPr lang="en-US" sz="1800" dirty="0" err="1"/>
              <a:t>lĩnh</a:t>
            </a:r>
            <a:r>
              <a:rPr lang="en-US" sz="1800" dirty="0"/>
              <a:t> </a:t>
            </a:r>
            <a:r>
              <a:rPr lang="en-US" sz="1800" dirty="0" err="1"/>
              <a:t>vực</a:t>
            </a:r>
            <a:r>
              <a:rPr lang="en-US" sz="1800" dirty="0"/>
              <a:t>, </a:t>
            </a:r>
            <a:r>
              <a:rPr lang="en-US" sz="1800" dirty="0" err="1"/>
              <a:t>chẳng</a:t>
            </a:r>
            <a:r>
              <a:rPr lang="en-US" sz="1800" dirty="0"/>
              <a:t> </a:t>
            </a:r>
            <a:r>
              <a:rPr lang="en-US" sz="1800" dirty="0" err="1"/>
              <a:t>hạn</a:t>
            </a:r>
            <a:r>
              <a:rPr lang="en-US" sz="1800" dirty="0"/>
              <a:t> </a:t>
            </a:r>
            <a:r>
              <a:rPr lang="en-US" sz="1800" dirty="0" err="1"/>
              <a:t>như</a:t>
            </a:r>
            <a:r>
              <a:rPr lang="en-US" sz="1800" dirty="0"/>
              <a:t>:</a:t>
            </a:r>
            <a:endParaRPr lang="en-US" sz="1300" dirty="0"/>
          </a:p>
          <a:p>
            <a:pPr lvl="1"/>
            <a:endParaRPr lang="en-US" sz="1000" dirty="0"/>
          </a:p>
          <a:p>
            <a:endParaRPr lang="en-US" sz="1600" dirty="0"/>
          </a:p>
        </p:txBody>
      </p:sp>
      <p:grpSp>
        <p:nvGrpSpPr>
          <p:cNvPr id="40" name="Group 39">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79261" y="2030035"/>
            <a:ext cx="1335600" cy="1262947"/>
            <a:chOff x="10145015" y="2343978"/>
            <a:chExt cx="1335600" cy="1262947"/>
          </a:xfrm>
        </p:grpSpPr>
        <p:sp>
          <p:nvSpPr>
            <p:cNvPr id="41" name="Freeform: Shape 40">
              <a:extLst>
                <a:ext uri="{FF2B5EF4-FFF2-40B4-BE49-F238E27FC236}">
                  <a16:creationId xmlns:a16="http://schemas.microsoft.com/office/drawing/2014/main" id="{57DAB968-9B52-4EFF-AD39-7657DFEA6E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962BE440-9634-4380-B142-5DB692420C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4" name="Rectangle 43">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a:t>
            </a:fld>
            <a:endParaRPr lang="en-US">
              <a:solidFill>
                <a:schemeClr val="tx1">
                  <a:alpha val="80000"/>
                </a:schemeClr>
              </a:solidFill>
            </a:endParaRPr>
          </a:p>
        </p:txBody>
      </p:sp>
      <p:sp>
        <p:nvSpPr>
          <p:cNvPr id="17" name="TextBox 16">
            <a:extLst>
              <a:ext uri="{FF2B5EF4-FFF2-40B4-BE49-F238E27FC236}">
                <a16:creationId xmlns:a16="http://schemas.microsoft.com/office/drawing/2014/main" id="{518650E8-5D37-5EF6-B3CE-0642DDFDCB10}"/>
              </a:ext>
            </a:extLst>
          </p:cNvPr>
          <p:cNvSpPr txBox="1"/>
          <p:nvPr/>
        </p:nvSpPr>
        <p:spPr>
          <a:xfrm>
            <a:off x="3696771" y="1694376"/>
            <a:ext cx="7819484" cy="1650708"/>
          </a:xfrm>
          <a:prstGeom prst="rect">
            <a:avLst/>
          </a:prstGeom>
          <a:noFill/>
        </p:spPr>
        <p:txBody>
          <a:bodyPr wrap="square" numCol="2">
            <a:spAutoFit/>
          </a:bodyPr>
          <a:lstStyle/>
          <a:p>
            <a:pPr marL="228600" lvl="1" indent="-228600">
              <a:lnSpc>
                <a:spcPct val="110000"/>
              </a:lnSpc>
              <a:spcAft>
                <a:spcPts val="800"/>
              </a:spcAft>
              <a:buFont typeface="Arial" panose="020B0604020202020204" pitchFamily="34" charset="0"/>
              <a:buChar char="•"/>
            </a:pPr>
            <a:r>
              <a:rPr lang="en-US" dirty="0" err="1">
                <a:solidFill>
                  <a:schemeClr val="tx1">
                    <a:alpha val="60000"/>
                  </a:schemeClr>
                </a:solidFill>
              </a:rPr>
              <a:t>Hỗ</a:t>
            </a:r>
            <a:r>
              <a:rPr lang="en-US" dirty="0">
                <a:solidFill>
                  <a:schemeClr val="tx1">
                    <a:alpha val="60000"/>
                  </a:schemeClr>
                </a:solidFill>
              </a:rPr>
              <a:t> </a:t>
            </a:r>
            <a:r>
              <a:rPr lang="en-US" dirty="0" err="1">
                <a:solidFill>
                  <a:schemeClr val="tx1">
                    <a:alpha val="60000"/>
                  </a:schemeClr>
                </a:solidFill>
              </a:rPr>
              <a:t>trợ</a:t>
            </a:r>
            <a:r>
              <a:rPr lang="en-US" dirty="0">
                <a:solidFill>
                  <a:schemeClr val="tx1">
                    <a:alpha val="60000"/>
                  </a:schemeClr>
                </a:solidFill>
              </a:rPr>
              <a:t> </a:t>
            </a:r>
            <a:r>
              <a:rPr lang="en-US" err="1">
                <a:solidFill>
                  <a:schemeClr val="tx1">
                    <a:alpha val="60000"/>
                  </a:schemeClr>
                </a:solidFill>
              </a:rPr>
              <a:t>sinh</a:t>
            </a:r>
            <a:r>
              <a:rPr lang="en-US">
                <a:solidFill>
                  <a:schemeClr val="tx1">
                    <a:alpha val="60000"/>
                  </a:schemeClr>
                </a:solidFill>
              </a:rPr>
              <a:t> hoạt</a:t>
            </a:r>
            <a:endParaRPr lang="en-US" dirty="0">
              <a:solidFill>
                <a:schemeClr val="tx1">
                  <a:alpha val="60000"/>
                </a:schemeClr>
              </a:solidFill>
            </a:endParaRPr>
          </a:p>
          <a:p>
            <a:pPr marL="228600" lvl="1" indent="-228600">
              <a:lnSpc>
                <a:spcPct val="110000"/>
              </a:lnSpc>
              <a:spcAft>
                <a:spcPts val="800"/>
              </a:spcAft>
              <a:buFont typeface="Arial" panose="020B0604020202020204" pitchFamily="34" charset="0"/>
              <a:buChar char="•"/>
            </a:pPr>
            <a:r>
              <a:rPr lang="en-US">
                <a:solidFill>
                  <a:schemeClr val="tx1">
                    <a:alpha val="60000"/>
                  </a:schemeClr>
                </a:solidFill>
              </a:rPr>
              <a:t>Công </a:t>
            </a:r>
            <a:r>
              <a:rPr lang="en-US" dirty="0" err="1">
                <a:solidFill>
                  <a:schemeClr val="tx1">
                    <a:alpha val="60000"/>
                  </a:schemeClr>
                </a:solidFill>
              </a:rPr>
              <a:t>nghiệp</a:t>
            </a:r>
            <a:r>
              <a:rPr lang="en-US" dirty="0">
                <a:solidFill>
                  <a:schemeClr val="tx1">
                    <a:alpha val="60000"/>
                  </a:schemeClr>
                </a:solidFill>
              </a:rPr>
              <a:t> </a:t>
            </a:r>
            <a:r>
              <a:rPr lang="en-US" dirty="0" err="1">
                <a:solidFill>
                  <a:schemeClr val="tx1">
                    <a:alpha val="60000"/>
                  </a:schemeClr>
                </a:solidFill>
              </a:rPr>
              <a:t>phim</a:t>
            </a:r>
            <a:r>
              <a:rPr lang="en-US" dirty="0">
                <a:solidFill>
                  <a:schemeClr val="tx1">
                    <a:alpha val="60000"/>
                  </a:schemeClr>
                </a:solidFill>
              </a:rPr>
              <a:t> </a:t>
            </a:r>
            <a:r>
              <a:rPr lang="en-US" dirty="0" err="1">
                <a:solidFill>
                  <a:schemeClr val="tx1">
                    <a:alpha val="60000"/>
                  </a:schemeClr>
                </a:solidFill>
              </a:rPr>
              <a:t>ảnh</a:t>
            </a:r>
            <a:endParaRPr lang="en-US" dirty="0">
              <a:solidFill>
                <a:schemeClr val="tx1">
                  <a:alpha val="60000"/>
                </a:schemeClr>
              </a:solidFill>
            </a:endParaRPr>
          </a:p>
          <a:p>
            <a:pPr marL="228600" lvl="1" indent="-228600">
              <a:lnSpc>
                <a:spcPct val="110000"/>
              </a:lnSpc>
              <a:spcAft>
                <a:spcPts val="800"/>
              </a:spcAft>
              <a:buFont typeface="Arial" panose="020B0604020202020204" pitchFamily="34" charset="0"/>
              <a:buChar char="•"/>
            </a:pPr>
            <a:endParaRPr lang="en-US" dirty="0">
              <a:solidFill>
                <a:schemeClr val="tx1">
                  <a:alpha val="60000"/>
                </a:schemeClr>
              </a:solidFill>
            </a:endParaRPr>
          </a:p>
          <a:p>
            <a:pPr marL="0" lvl="1">
              <a:lnSpc>
                <a:spcPct val="110000"/>
              </a:lnSpc>
              <a:spcAft>
                <a:spcPts val="800"/>
              </a:spcAft>
            </a:pPr>
            <a:endParaRPr lang="en-US" dirty="0">
              <a:solidFill>
                <a:schemeClr val="tx1">
                  <a:alpha val="60000"/>
                </a:schemeClr>
              </a:solidFill>
            </a:endParaRPr>
          </a:p>
          <a:p>
            <a:pPr marL="285750" lvl="1" indent="-285750">
              <a:lnSpc>
                <a:spcPct val="110000"/>
              </a:lnSpc>
              <a:spcAft>
                <a:spcPts val="800"/>
              </a:spcAft>
              <a:buFont typeface="Arial" panose="020B0604020202020204" pitchFamily="34" charset="0"/>
              <a:buChar char="•"/>
            </a:pPr>
            <a:r>
              <a:rPr lang="en-US">
                <a:solidFill>
                  <a:schemeClr val="tx1">
                    <a:alpha val="60000"/>
                  </a:schemeClr>
                </a:solidFill>
              </a:rPr>
              <a:t>Xe tự hành</a:t>
            </a:r>
            <a:endParaRPr lang="en-US" dirty="0">
              <a:solidFill>
                <a:schemeClr val="tx1">
                  <a:alpha val="60000"/>
                </a:schemeClr>
              </a:solidFill>
            </a:endParaRPr>
          </a:p>
          <a:p>
            <a:pPr marL="228600" lvl="1" indent="-228600">
              <a:lnSpc>
                <a:spcPct val="110000"/>
              </a:lnSpc>
              <a:spcAft>
                <a:spcPts val="800"/>
              </a:spcAft>
              <a:buFont typeface="Arial" panose="020B0604020202020204" pitchFamily="34" charset="0"/>
              <a:buChar char="•"/>
            </a:pPr>
            <a:r>
              <a:rPr lang="en-US" dirty="0" err="1">
                <a:solidFill>
                  <a:schemeClr val="tx1">
                    <a:alpha val="60000"/>
                  </a:schemeClr>
                </a:solidFill>
              </a:rPr>
              <a:t>Ứng</a:t>
            </a:r>
            <a:r>
              <a:rPr lang="en-US" dirty="0">
                <a:solidFill>
                  <a:schemeClr val="tx1">
                    <a:alpha val="60000"/>
                  </a:schemeClr>
                </a:solidFill>
              </a:rPr>
              <a:t> </a:t>
            </a:r>
            <a:r>
              <a:rPr lang="en-US" dirty="0" err="1">
                <a:solidFill>
                  <a:schemeClr val="tx1">
                    <a:alpha val="60000"/>
                  </a:schemeClr>
                </a:solidFill>
              </a:rPr>
              <a:t>dụng</a:t>
            </a:r>
            <a:r>
              <a:rPr lang="en-US" dirty="0">
                <a:solidFill>
                  <a:schemeClr val="tx1">
                    <a:alpha val="60000"/>
                  </a:schemeClr>
                </a:solidFill>
              </a:rPr>
              <a:t> </a:t>
            </a:r>
            <a:r>
              <a:rPr lang="en-US">
                <a:solidFill>
                  <a:schemeClr val="tx1">
                    <a:alpha val="60000"/>
                  </a:schemeClr>
                </a:solidFill>
              </a:rPr>
              <a:t>y tế …</a:t>
            </a:r>
            <a:endParaRPr lang="en-US" dirty="0">
              <a:solidFill>
                <a:schemeClr val="tx1">
                  <a:alpha val="60000"/>
                </a:schemeClr>
              </a:solidFill>
            </a:endParaRPr>
          </a:p>
        </p:txBody>
      </p:sp>
      <p:pic>
        <p:nvPicPr>
          <p:cNvPr id="1028" name="Picture 4" descr="Human Activity Recognition for Fitness &amp; Therapy App – InData Labs">
            <a:extLst>
              <a:ext uri="{FF2B5EF4-FFF2-40B4-BE49-F238E27FC236}">
                <a16:creationId xmlns:a16="http://schemas.microsoft.com/office/drawing/2014/main" id="{6E05B0D9-BE4C-583F-8D93-839227730C1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950" r="15441"/>
          <a:stretch/>
        </p:blipFill>
        <p:spPr bwMode="auto">
          <a:xfrm>
            <a:off x="18953" y="2908090"/>
            <a:ext cx="4500562" cy="401865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C4E42ACF-6EF4-9F0C-3237-D0582C887B0C}"/>
              </a:ext>
            </a:extLst>
          </p:cNvPr>
          <p:cNvPicPr>
            <a:picLocks noChangeAspect="1"/>
          </p:cNvPicPr>
          <p:nvPr/>
        </p:nvPicPr>
        <p:blipFill rotWithShape="1">
          <a:blip r:embed="rId4"/>
          <a:srcRect l="20640" r="2682"/>
          <a:stretch/>
        </p:blipFill>
        <p:spPr>
          <a:xfrm>
            <a:off x="4518940" y="2927225"/>
            <a:ext cx="4986272" cy="3999524"/>
          </a:xfrm>
          <a:prstGeom prst="rect">
            <a:avLst/>
          </a:prstGeom>
        </p:spPr>
      </p:pic>
      <p:pic>
        <p:nvPicPr>
          <p:cNvPr id="21" name="Picture 20">
            <a:extLst>
              <a:ext uri="{FF2B5EF4-FFF2-40B4-BE49-F238E27FC236}">
                <a16:creationId xmlns:a16="http://schemas.microsoft.com/office/drawing/2014/main" id="{76E1C69D-94D1-58DD-C28E-12DFC77F78E7}"/>
              </a:ext>
            </a:extLst>
          </p:cNvPr>
          <p:cNvPicPr>
            <a:picLocks noChangeAspect="1"/>
          </p:cNvPicPr>
          <p:nvPr/>
        </p:nvPicPr>
        <p:blipFill>
          <a:blip r:embed="rId5"/>
          <a:stretch>
            <a:fillRect/>
          </a:stretch>
        </p:blipFill>
        <p:spPr>
          <a:xfrm>
            <a:off x="9525651" y="2927225"/>
            <a:ext cx="2666349" cy="3999524"/>
          </a:xfrm>
          <a:prstGeom prst="rect">
            <a:avLst/>
          </a:prstGeom>
        </p:spPr>
      </p:pic>
      <p:sp>
        <p:nvSpPr>
          <p:cNvPr id="3" name="Date Placeholder 13">
            <a:extLst>
              <a:ext uri="{FF2B5EF4-FFF2-40B4-BE49-F238E27FC236}">
                <a16:creationId xmlns:a16="http://schemas.microsoft.com/office/drawing/2014/main" id="{AE80C0E0-D106-651A-0F2D-9100F4D2DEC6}"/>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2" name="Footer Placeholder 13">
            <a:extLst>
              <a:ext uri="{FF2B5EF4-FFF2-40B4-BE49-F238E27FC236}">
                <a16:creationId xmlns:a16="http://schemas.microsoft.com/office/drawing/2014/main" id="{9DA1510B-CFA0-B657-135B-7E57C40C0094}"/>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Tree>
    <p:extLst>
      <p:ext uri="{BB962C8B-B14F-4D97-AF65-F5344CB8AC3E}">
        <p14:creationId xmlns:p14="http://schemas.microsoft.com/office/powerpoint/2010/main" val="2158886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Giải</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40</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err="1"/>
              <a:t>Truyền</a:t>
            </a:r>
            <a:r>
              <a:rPr lang="en-US" sz="2000" b="1"/>
              <a:t> thống</a:t>
            </a:r>
            <a:endParaRPr lang="en-US" sz="2000" b="1" dirty="0"/>
          </a:p>
          <a:p>
            <a:pPr marL="0" indent="0" algn="just">
              <a:lnSpc>
                <a:spcPct val="80000"/>
              </a:lnSpc>
            </a:pPr>
            <a:r>
              <a:rPr lang="en-US" sz="2000" b="1" dirty="0" err="1"/>
              <a:t>Nhận</a:t>
            </a:r>
            <a:r>
              <a:rPr lang="en-US" sz="2000" b="1" dirty="0"/>
              <a:t> </a:t>
            </a:r>
            <a:r>
              <a:rPr lang="en-US" sz="2000" b="1" dirty="0" err="1"/>
              <a:t>dạng</a:t>
            </a:r>
            <a:r>
              <a:rPr lang="en-US" sz="2000" b="1" dirty="0"/>
              <a:t> 2D</a:t>
            </a:r>
          </a:p>
          <a:p>
            <a:pPr marL="0" indent="0" algn="just">
              <a:lnSpc>
                <a:spcPct val="80000"/>
              </a:lnSpc>
            </a:pPr>
            <a:r>
              <a:rPr lang="en-US" sz="2000" b="1" dirty="0" err="1"/>
              <a:t>Nhận</a:t>
            </a:r>
            <a:r>
              <a:rPr lang="en-US" sz="2000" b="1" dirty="0"/>
              <a:t> </a:t>
            </a:r>
            <a:r>
              <a:rPr lang="en-US" sz="2000" b="1" dirty="0" err="1"/>
              <a:t>dạng</a:t>
            </a:r>
            <a:r>
              <a:rPr lang="en-US" sz="2000" b="1" dirty="0"/>
              <a:t> 3D</a:t>
            </a:r>
            <a:endParaRPr lang="vi-VN" sz="2000" b="1" dirty="0"/>
          </a:p>
          <a:p>
            <a:pPr marL="0" indent="0" algn="just" fontAlgn="base">
              <a:lnSpc>
                <a:spcPct val="80000"/>
              </a:lnSpc>
            </a:pPr>
            <a:r>
              <a:rPr lang="en-US" sz="2000" b="1"/>
              <a:t>Deep Learning</a:t>
            </a:r>
            <a:endParaRPr lang="vi-VN" sz="2000" b="1"/>
          </a:p>
        </p:txBody>
      </p:sp>
      <p:sp>
        <p:nvSpPr>
          <p:cNvPr id="7" name="Date Placeholder 13">
            <a:extLst>
              <a:ext uri="{FF2B5EF4-FFF2-40B4-BE49-F238E27FC236}">
                <a16:creationId xmlns:a16="http://schemas.microsoft.com/office/drawing/2014/main" id="{8E96E761-0E17-8570-A3AA-7AAE362C38A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7190684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3" end="3"/>
                                            </p:txEl>
                                          </p:spTgt>
                                        </p:tgtEl>
                                        <p:attrNameLst>
                                          <p:attrName>style.color</p:attrName>
                                        </p:attrNameLst>
                                      </p:cBhvr>
                                      <p:to>
                                        <a:schemeClr val="bg1"/>
                                      </p:to>
                                    </p:animClr>
                                    <p:animClr clrSpc="rgb" dir="cw">
                                      <p:cBhvr>
                                        <p:cTn id="7" dur="250" autoRev="1" fill="remove"/>
                                        <p:tgtEl>
                                          <p:spTgt spid="3">
                                            <p:txEl>
                                              <p:pRg st="3" end="3"/>
                                            </p:txEl>
                                          </p:spTgt>
                                        </p:tgtEl>
                                        <p:attrNameLst>
                                          <p:attrName>fillcolor</p:attrName>
                                        </p:attrNameLst>
                                      </p:cBhvr>
                                      <p:to>
                                        <a:schemeClr val="bg1"/>
                                      </p:to>
                                    </p:animClr>
                                    <p:set>
                                      <p:cBhvr>
                                        <p:cTn id="8" dur="250" autoRev="1" fill="remove"/>
                                        <p:tgtEl>
                                          <p:spTgt spid="3">
                                            <p:txEl>
                                              <p:pRg st="3" end="3"/>
                                            </p:txEl>
                                          </p:spTgt>
                                        </p:tgtEl>
                                        <p:attrNameLst>
                                          <p:attrName>fill.type</p:attrName>
                                        </p:attrNameLst>
                                      </p:cBhvr>
                                      <p:to>
                                        <p:strVal val="solid"/>
                                      </p:to>
                                    </p:set>
                                    <p:set>
                                      <p:cBhvr>
                                        <p:cTn id="9" dur="250" autoRev="1" fill="remove"/>
                                        <p:tgtEl>
                                          <p:spTgt spid="3">
                                            <p:txEl>
                                              <p:pRg st="3" end="3"/>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spcAft>
                <a:spcPts val="600"/>
              </a:spcAft>
            </a:pPr>
            <a:r>
              <a:rPr lang="en-US" dirty="0">
                <a:latin typeface="Bahnschrift" panose="020B0502040204020203" pitchFamily="34" charset="0"/>
                <a:cs typeface="Times New Roman" panose="02020603050405020304" pitchFamily="18" charset="0"/>
              </a:rPr>
              <a:t>Deep Learning </a:t>
            </a:r>
            <a:r>
              <a:rPr lang="vi-VN" dirty="0">
                <a:latin typeface="Bahnschrift" panose="020B0502040204020203" pitchFamily="34" charset="0"/>
                <a:cs typeface="Times New Roman" panose="02020603050405020304" pitchFamily="18" charset="0"/>
              </a:rPr>
              <a:t>để nhận dạng hành động</a:t>
            </a:r>
            <a:endParaRPr lang="en-US" dirty="0">
              <a:latin typeface="Bahnschrift" panose="020B0502040204020203" pitchFamily="34" charset="0"/>
              <a:cs typeface="Times New Roman" panose="02020603050405020304" pitchFamily="18"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41</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4" name="Date Placeholder 13">
            <a:extLst>
              <a:ext uri="{FF2B5EF4-FFF2-40B4-BE49-F238E27FC236}">
                <a16:creationId xmlns:a16="http://schemas.microsoft.com/office/drawing/2014/main" id="{30D610F5-35EA-4E0F-C0AF-751FD5896892}"/>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5122" name="Picture 2">
            <a:extLst>
              <a:ext uri="{FF2B5EF4-FFF2-40B4-BE49-F238E27FC236}">
                <a16:creationId xmlns:a16="http://schemas.microsoft.com/office/drawing/2014/main" id="{574B9440-B882-9869-DC2D-35BCD1761C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66235" y="1438938"/>
            <a:ext cx="6379210" cy="36452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48F1D6E-15DD-6886-59E7-7A1A3CE46BA0}"/>
              </a:ext>
            </a:extLst>
          </p:cNvPr>
          <p:cNvSpPr txBox="1"/>
          <p:nvPr/>
        </p:nvSpPr>
        <p:spPr>
          <a:xfrm>
            <a:off x="550862" y="5284366"/>
            <a:ext cx="11090273" cy="707886"/>
          </a:xfrm>
          <a:prstGeom prst="rect">
            <a:avLst/>
          </a:prstGeom>
          <a:noFill/>
        </p:spPr>
        <p:txBody>
          <a:bodyPr wrap="square">
            <a:spAutoFit/>
          </a:bodyPr>
          <a:lstStyle/>
          <a:p>
            <a:pPr rtl="0">
              <a:spcBef>
                <a:spcPts val="0"/>
              </a:spcBef>
              <a:spcAft>
                <a:spcPts val="1500"/>
              </a:spcAft>
            </a:pPr>
            <a:r>
              <a:rPr lang="vi-VN" sz="2000">
                <a:solidFill>
                  <a:schemeClr val="tx1">
                    <a:alpha val="60000"/>
                  </a:schemeClr>
                </a:solidFill>
              </a:rPr>
              <a:t>Bộ dữ liệu được dùng để huấn luyện mạng LSTM được tạo thành bằng cách sử dụng OpenPose trên tập dữ liệu Berkeley Multimodal Human Action Database (MHAD).</a:t>
            </a:r>
            <a:endParaRPr lang="en-US" sz="2000" dirty="0">
              <a:solidFill>
                <a:schemeClr val="tx1">
                  <a:alpha val="60000"/>
                </a:schemeClr>
              </a:solidFill>
            </a:endParaRPr>
          </a:p>
        </p:txBody>
      </p:sp>
    </p:spTree>
    <p:extLst>
      <p:ext uri="{BB962C8B-B14F-4D97-AF65-F5344CB8AC3E}">
        <p14:creationId xmlns:p14="http://schemas.microsoft.com/office/powerpoint/2010/main" val="259055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1831363"/>
            <a:ext cx="5437187" cy="2083886"/>
          </a:xfrm>
        </p:spPr>
        <p:txBody>
          <a:bodyPr vert="horz" wrap="square" lIns="0" tIns="0" rIns="0" bIns="0" rtlCol="0" anchor="b" anchorCtr="0">
            <a:normAutofit fontScale="90000"/>
          </a:bodyPr>
          <a:lstStyle/>
          <a:p>
            <a:pPr>
              <a:lnSpc>
                <a:spcPct val="100000"/>
              </a:lnSpc>
            </a:pPr>
            <a:r>
              <a:rPr lang="en-US" sz="4800">
                <a:latin typeface="Bahnschrift" panose="020B0502040204020203" pitchFamily="34" charset="0"/>
              </a:rPr>
              <a:t>Nhận dạng </a:t>
            </a:r>
            <a:r>
              <a:rPr lang="en-US" sz="4800" dirty="0" err="1">
                <a:latin typeface="Bahnschrift" panose="020B0502040204020203" pitchFamily="34" charset="0"/>
              </a:rPr>
              <a:t>hành</a:t>
            </a:r>
            <a:r>
              <a:rPr lang="en-US" sz="4800" dirty="0">
                <a:latin typeface="Bahnschrift" panose="020B0502040204020203" pitchFamily="34" charset="0"/>
              </a:rPr>
              <a:t> </a:t>
            </a:r>
            <a:r>
              <a:rPr lang="en-US" sz="4800" dirty="0" err="1">
                <a:latin typeface="Bahnschrift" panose="020B0502040204020203" pitchFamily="34" charset="0"/>
              </a:rPr>
              <a:t>động</a:t>
            </a:r>
            <a:r>
              <a:rPr lang="en-US" sz="4800" dirty="0">
                <a:latin typeface="Bahnschrift" panose="020B0502040204020203" pitchFamily="34" charset="0"/>
              </a:rPr>
              <a:t> </a:t>
            </a:r>
            <a:r>
              <a:rPr lang="en-US" sz="4800" dirty="0" err="1">
                <a:latin typeface="Bahnschrift" panose="020B0502040204020203" pitchFamily="34" charset="0"/>
              </a:rPr>
              <a:t>bằng</a:t>
            </a:r>
            <a:r>
              <a:rPr lang="en-US" sz="4800" dirty="0">
                <a:latin typeface="Bahnschrift" panose="020B0502040204020203" pitchFamily="34" charset="0"/>
              </a:rPr>
              <a:t> Skeleton-based</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42</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Date Placeholder 13">
            <a:extLst>
              <a:ext uri="{FF2B5EF4-FFF2-40B4-BE49-F238E27FC236}">
                <a16:creationId xmlns:a16="http://schemas.microsoft.com/office/drawing/2014/main" id="{99142ABB-8917-433A-CFFD-E42AA80D2889}"/>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64903003"/>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pPr>
            <a:r>
              <a:rPr lang="en-US" sz="4300">
                <a:latin typeface="Bahnschrift" panose="020B0502040204020203" pitchFamily="34" charset="0"/>
              </a:rPr>
              <a:t>Skeleton-based</a:t>
            </a:r>
            <a:endParaRPr lang="en-US" sz="4300" dirty="0">
              <a:latin typeface="Bahnschrift" panose="020B0502040204020203" pitchFamily="34"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43</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10" name="TextBox 9">
            <a:extLst>
              <a:ext uri="{FF2B5EF4-FFF2-40B4-BE49-F238E27FC236}">
                <a16:creationId xmlns:a16="http://schemas.microsoft.com/office/drawing/2014/main" id="{4E740AD0-B682-4B30-0D83-580207406661}"/>
              </a:ext>
            </a:extLst>
          </p:cNvPr>
          <p:cNvSpPr txBox="1"/>
          <p:nvPr/>
        </p:nvSpPr>
        <p:spPr>
          <a:xfrm>
            <a:off x="549538" y="1521043"/>
            <a:ext cx="11090273" cy="1590179"/>
          </a:xfrm>
          <a:prstGeom prst="rect">
            <a:avLst/>
          </a:prstGeom>
          <a:noFill/>
        </p:spPr>
        <p:txBody>
          <a:bodyPr wrap="square">
            <a:spAutoFit/>
          </a:bodyPr>
          <a:lstStyle/>
          <a:p>
            <a:pPr algn="just" fontAlgn="base">
              <a:lnSpc>
                <a:spcPct val="110000"/>
              </a:lnSpc>
              <a:spcAft>
                <a:spcPts val="800"/>
              </a:spcAft>
            </a:pPr>
            <a:r>
              <a:rPr lang="en-US" sz="2000">
                <a:solidFill>
                  <a:schemeClr val="tx1">
                    <a:alpha val="60000"/>
                  </a:schemeClr>
                </a:solidFill>
              </a:rPr>
              <a:t>T</a:t>
            </a:r>
            <a:r>
              <a:rPr lang="vi-VN" sz="2000">
                <a:solidFill>
                  <a:schemeClr val="tx1">
                    <a:alpha val="60000"/>
                  </a:schemeClr>
                </a:solidFill>
              </a:rPr>
              <a:t>ư thế của con người vẫn là yếu </a:t>
            </a:r>
            <a:r>
              <a:rPr lang="vi-VN" sz="2000" dirty="0" err="1">
                <a:solidFill>
                  <a:schemeClr val="tx1">
                    <a:alpha val="60000"/>
                  </a:schemeClr>
                </a:solidFill>
              </a:rPr>
              <a:t>tố</a:t>
            </a:r>
            <a:r>
              <a:rPr lang="vi-VN" sz="2000" dirty="0">
                <a:solidFill>
                  <a:schemeClr val="tx1">
                    <a:alpha val="60000"/>
                  </a:schemeClr>
                </a:solidFill>
              </a:rPr>
              <a:t> </a:t>
            </a:r>
            <a:r>
              <a:rPr lang="vi-VN" sz="2000" dirty="0" err="1">
                <a:solidFill>
                  <a:schemeClr val="tx1">
                    <a:alpha val="60000"/>
                  </a:schemeClr>
                </a:solidFill>
              </a:rPr>
              <a:t>quyết</a:t>
            </a:r>
            <a:r>
              <a:rPr lang="vi-VN" sz="2000" dirty="0">
                <a:solidFill>
                  <a:schemeClr val="tx1">
                    <a:alpha val="60000"/>
                  </a:schemeClr>
                </a:solidFill>
              </a:rPr>
              <a:t> </a:t>
            </a:r>
            <a:r>
              <a:rPr lang="vi-VN" sz="2000" dirty="0" err="1">
                <a:solidFill>
                  <a:schemeClr val="tx1">
                    <a:alpha val="60000"/>
                  </a:schemeClr>
                </a:solidFill>
              </a:rPr>
              <a:t>định</a:t>
            </a:r>
            <a:r>
              <a:rPr lang="vi-VN" sz="2000" dirty="0">
                <a:solidFill>
                  <a:schemeClr val="tx1">
                    <a:alpha val="60000"/>
                  </a:schemeClr>
                </a:solidFill>
              </a:rPr>
              <a:t> </a:t>
            </a:r>
            <a:r>
              <a:rPr lang="vi-VN" sz="2000" dirty="0" err="1">
                <a:solidFill>
                  <a:schemeClr val="tx1">
                    <a:alpha val="60000"/>
                  </a:schemeClr>
                </a:solidFill>
              </a:rPr>
              <a:t>của</a:t>
            </a:r>
            <a:r>
              <a:rPr lang="vi-VN" sz="2000" dirty="0">
                <a:solidFill>
                  <a:schemeClr val="tx1">
                    <a:alpha val="60000"/>
                  </a:schemeClr>
                </a:solidFill>
              </a:rPr>
              <a:t> </a:t>
            </a:r>
            <a:r>
              <a:rPr lang="vi-VN" sz="2000" dirty="0" err="1">
                <a:solidFill>
                  <a:schemeClr val="tx1">
                    <a:alpha val="60000"/>
                  </a:schemeClr>
                </a:solidFill>
              </a:rPr>
              <a:t>chuyển</a:t>
            </a:r>
            <a:r>
              <a:rPr lang="vi-VN" sz="2000" dirty="0">
                <a:solidFill>
                  <a:schemeClr val="tx1">
                    <a:alpha val="60000"/>
                  </a:schemeClr>
                </a:solidFill>
              </a:rPr>
              <a:t> </a:t>
            </a:r>
            <a:r>
              <a:rPr lang="vi-VN" sz="2000" dirty="0" err="1">
                <a:solidFill>
                  <a:schemeClr val="tx1">
                    <a:alpha val="60000"/>
                  </a:schemeClr>
                </a:solidFill>
              </a:rPr>
              <a:t>động</a:t>
            </a:r>
            <a:r>
              <a:rPr lang="vi-VN" sz="2000">
                <a:solidFill>
                  <a:schemeClr val="tx1">
                    <a:alpha val="60000"/>
                  </a:schemeClr>
                </a:solidFill>
              </a:rPr>
              <a:t>. </a:t>
            </a:r>
            <a:endParaRPr lang="en-US" sz="2000">
              <a:solidFill>
                <a:schemeClr val="tx1">
                  <a:alpha val="60000"/>
                </a:schemeClr>
              </a:solidFill>
            </a:endParaRPr>
          </a:p>
          <a:p>
            <a:pPr algn="just" fontAlgn="base">
              <a:lnSpc>
                <a:spcPct val="110000"/>
              </a:lnSpc>
              <a:spcAft>
                <a:spcPts val="800"/>
              </a:spcAft>
            </a:pPr>
            <a:r>
              <a:rPr lang="en-US" sz="2000">
                <a:solidFill>
                  <a:schemeClr val="tx1">
                    <a:alpha val="60000"/>
                  </a:schemeClr>
                </a:solidFill>
              </a:rPr>
              <a:t>V</a:t>
            </a:r>
            <a:r>
              <a:rPr lang="vi-VN" sz="2000">
                <a:solidFill>
                  <a:schemeClr val="tx1">
                    <a:alpha val="60000"/>
                  </a:schemeClr>
                </a:solidFill>
              </a:rPr>
              <a:t>iệc </a:t>
            </a:r>
            <a:r>
              <a:rPr lang="vi-VN" sz="2000" dirty="0">
                <a:solidFill>
                  <a:schemeClr val="tx1">
                    <a:alpha val="60000"/>
                  </a:schemeClr>
                </a:solidFill>
              </a:rPr>
              <a:t>phân </a:t>
            </a:r>
            <a:r>
              <a:rPr lang="vi-VN" sz="2000" dirty="0" err="1">
                <a:solidFill>
                  <a:schemeClr val="tx1">
                    <a:alpha val="60000"/>
                  </a:schemeClr>
                </a:solidFill>
              </a:rPr>
              <a:t>loại</a:t>
            </a:r>
            <a:r>
              <a:rPr lang="vi-VN" sz="2000" dirty="0">
                <a:solidFill>
                  <a:schemeClr val="tx1">
                    <a:alpha val="60000"/>
                  </a:schemeClr>
                </a:solidFill>
              </a:rPr>
              <a:t> </a:t>
            </a:r>
            <a:r>
              <a:rPr lang="vi-VN" sz="2000" dirty="0" err="1">
                <a:solidFill>
                  <a:schemeClr val="tx1">
                    <a:alpha val="60000"/>
                  </a:schemeClr>
                </a:solidFill>
              </a:rPr>
              <a:t>hành</a:t>
            </a:r>
            <a:r>
              <a:rPr lang="vi-VN" sz="2000" dirty="0">
                <a:solidFill>
                  <a:schemeClr val="tx1">
                    <a:alpha val="60000"/>
                  </a:schemeClr>
                </a:solidFill>
              </a:rPr>
              <a:t> </a:t>
            </a:r>
            <a:r>
              <a:rPr lang="vi-VN" sz="2000" err="1">
                <a:solidFill>
                  <a:schemeClr val="tx1">
                    <a:alpha val="60000"/>
                  </a:schemeClr>
                </a:solidFill>
              </a:rPr>
              <a:t>động</a:t>
            </a:r>
            <a:r>
              <a:rPr lang="vi-VN" sz="2000">
                <a:solidFill>
                  <a:schemeClr val="tx1">
                    <a:alpha val="60000"/>
                  </a:schemeClr>
                </a:solidFill>
              </a:rPr>
              <a:t> </a:t>
            </a:r>
            <a:r>
              <a:rPr lang="en-US" sz="2000">
                <a:solidFill>
                  <a:schemeClr val="tx1">
                    <a:alpha val="60000"/>
                  </a:schemeClr>
                </a:solidFill>
              </a:rPr>
              <a:t>dựa trên </a:t>
            </a:r>
            <a:r>
              <a:rPr lang="vi-VN" sz="2000">
                <a:solidFill>
                  <a:schemeClr val="tx1">
                    <a:alpha val="60000"/>
                  </a:schemeClr>
                </a:solidFill>
              </a:rPr>
              <a:t>khung </a:t>
            </a:r>
            <a:r>
              <a:rPr lang="vi-VN" sz="2000" dirty="0">
                <a:solidFill>
                  <a:schemeClr val="tx1">
                    <a:alpha val="60000"/>
                  </a:schemeClr>
                </a:solidFill>
              </a:rPr>
              <a:t>xương cơ </a:t>
            </a:r>
            <a:r>
              <a:rPr lang="vi-VN" sz="2000" dirty="0" err="1">
                <a:solidFill>
                  <a:schemeClr val="tx1">
                    <a:alpha val="60000"/>
                  </a:schemeClr>
                </a:solidFill>
              </a:rPr>
              <a:t>thể</a:t>
            </a:r>
            <a:r>
              <a:rPr lang="vi-VN" sz="2000" dirty="0">
                <a:solidFill>
                  <a:schemeClr val="tx1">
                    <a:alpha val="60000"/>
                  </a:schemeClr>
                </a:solidFill>
              </a:rPr>
              <a:t> </a:t>
            </a:r>
            <a:r>
              <a:rPr lang="vi-VN" sz="2000" err="1">
                <a:solidFill>
                  <a:schemeClr val="tx1">
                    <a:alpha val="60000"/>
                  </a:schemeClr>
                </a:solidFill>
              </a:rPr>
              <a:t>người</a:t>
            </a:r>
            <a:r>
              <a:rPr lang="vi-VN" sz="2000">
                <a:solidFill>
                  <a:schemeClr val="tx1">
                    <a:alpha val="60000"/>
                  </a:schemeClr>
                </a:solidFill>
              </a:rPr>
              <a:t> được </a:t>
            </a:r>
            <a:r>
              <a:rPr lang="vi-VN" sz="2000" dirty="0">
                <a:solidFill>
                  <a:schemeClr val="tx1">
                    <a:alpha val="60000"/>
                  </a:schemeClr>
                </a:solidFill>
              </a:rPr>
              <a:t>quan tâm </a:t>
            </a:r>
            <a:r>
              <a:rPr lang="vi-VN" sz="2000" dirty="0" err="1">
                <a:solidFill>
                  <a:schemeClr val="tx1">
                    <a:alpha val="60000"/>
                  </a:schemeClr>
                </a:solidFill>
              </a:rPr>
              <a:t>nhiều</a:t>
            </a:r>
            <a:r>
              <a:rPr lang="vi-VN" sz="2000" dirty="0">
                <a:solidFill>
                  <a:schemeClr val="tx1">
                    <a:alpha val="60000"/>
                  </a:schemeClr>
                </a:solidFill>
              </a:rPr>
              <a:t> hơn.</a:t>
            </a:r>
          </a:p>
          <a:p>
            <a:br>
              <a:rPr lang="vi-VN" sz="2000" dirty="0"/>
            </a:br>
            <a:endParaRPr lang="en-US" sz="2000" dirty="0">
              <a:solidFill>
                <a:schemeClr val="tx1">
                  <a:alpha val="60000"/>
                </a:schemeClr>
              </a:solidFill>
            </a:endParaRPr>
          </a:p>
        </p:txBody>
      </p:sp>
      <p:pic>
        <p:nvPicPr>
          <p:cNvPr id="6146" name="Picture 2">
            <a:extLst>
              <a:ext uri="{FF2B5EF4-FFF2-40B4-BE49-F238E27FC236}">
                <a16:creationId xmlns:a16="http://schemas.microsoft.com/office/drawing/2014/main" id="{D223C5B6-6512-949A-5F80-0AD1F170FD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9939" y="3352719"/>
            <a:ext cx="5652122" cy="2814757"/>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5D18096A-3812-0B52-A5C9-81389D4613F3}"/>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6044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pPr>
            <a:r>
              <a:rPr lang="en-US" sz="4300">
                <a:latin typeface="Bahnschrift" panose="020B0502040204020203" pitchFamily="34" charset="0"/>
              </a:rPr>
              <a:t>Skeleton-based</a:t>
            </a:r>
            <a:endParaRPr lang="en-US" sz="4300" dirty="0">
              <a:latin typeface="Bahnschrift" panose="020B0502040204020203" pitchFamily="34"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4" name="TextBox 3">
            <a:extLst>
              <a:ext uri="{FF2B5EF4-FFF2-40B4-BE49-F238E27FC236}">
                <a16:creationId xmlns:a16="http://schemas.microsoft.com/office/drawing/2014/main" id="{74AAEB77-5E37-D225-65BD-333C3F58288E}"/>
              </a:ext>
            </a:extLst>
          </p:cNvPr>
          <p:cNvSpPr txBox="1"/>
          <p:nvPr/>
        </p:nvSpPr>
        <p:spPr>
          <a:xfrm>
            <a:off x="549538" y="1521043"/>
            <a:ext cx="11090273" cy="1179810"/>
          </a:xfrm>
          <a:prstGeom prst="rect">
            <a:avLst/>
          </a:prstGeom>
          <a:noFill/>
        </p:spPr>
        <p:txBody>
          <a:bodyPr wrap="square">
            <a:spAutoFit/>
          </a:bodyPr>
          <a:lstStyle/>
          <a:p>
            <a:pPr algn="just" fontAlgn="base">
              <a:lnSpc>
                <a:spcPct val="110000"/>
              </a:lnSpc>
              <a:spcAft>
                <a:spcPts val="800"/>
              </a:spcAft>
            </a:pPr>
            <a:r>
              <a:rPr lang="vi-VN" sz="2000" dirty="0" err="1">
                <a:solidFill>
                  <a:schemeClr val="tx1">
                    <a:alpha val="60000"/>
                  </a:schemeClr>
                </a:solidFill>
              </a:rPr>
              <a:t>Việc</a:t>
            </a:r>
            <a:r>
              <a:rPr lang="vi-VN" sz="2000" dirty="0">
                <a:solidFill>
                  <a:schemeClr val="tx1">
                    <a:alpha val="60000"/>
                  </a:schemeClr>
                </a:solidFill>
              </a:rPr>
              <a:t> </a:t>
            </a:r>
            <a:r>
              <a:rPr lang="vi-VN" sz="2000" dirty="0" err="1">
                <a:solidFill>
                  <a:schemeClr val="tx1">
                    <a:alpha val="60000"/>
                  </a:schemeClr>
                </a:solidFill>
              </a:rPr>
              <a:t>sử</a:t>
            </a:r>
            <a:r>
              <a:rPr lang="vi-VN" sz="2000" dirty="0">
                <a:solidFill>
                  <a:schemeClr val="tx1">
                    <a:alpha val="60000"/>
                  </a:schemeClr>
                </a:solidFill>
              </a:rPr>
              <a:t> </a:t>
            </a:r>
            <a:r>
              <a:rPr lang="vi-VN" sz="2000" dirty="0" err="1">
                <a:solidFill>
                  <a:schemeClr val="tx1">
                    <a:alpha val="60000"/>
                  </a:schemeClr>
                </a:solidFill>
              </a:rPr>
              <a:t>dụng</a:t>
            </a:r>
            <a:r>
              <a:rPr lang="vi-VN" sz="2000" dirty="0">
                <a:solidFill>
                  <a:schemeClr val="tx1">
                    <a:alpha val="60000"/>
                  </a:schemeClr>
                </a:solidFill>
              </a:rPr>
              <a:t> </a:t>
            </a:r>
            <a:r>
              <a:rPr lang="vi-VN" sz="2000" dirty="0" err="1">
                <a:solidFill>
                  <a:schemeClr val="tx1">
                    <a:alpha val="60000"/>
                  </a:schemeClr>
                </a:solidFill>
              </a:rPr>
              <a:t>skeleton</a:t>
            </a:r>
            <a:r>
              <a:rPr lang="vi-VN" sz="2000" dirty="0">
                <a:solidFill>
                  <a:schemeClr val="tx1">
                    <a:alpha val="60000"/>
                  </a:schemeClr>
                </a:solidFill>
              </a:rPr>
              <a:t> </a:t>
            </a:r>
            <a:r>
              <a:rPr lang="vi-VN" sz="2000" err="1">
                <a:solidFill>
                  <a:schemeClr val="tx1">
                    <a:alpha val="60000"/>
                  </a:schemeClr>
                </a:solidFill>
              </a:rPr>
              <a:t>làm</a:t>
            </a:r>
            <a:r>
              <a:rPr lang="vi-VN" sz="2000">
                <a:solidFill>
                  <a:schemeClr val="tx1">
                    <a:alpha val="60000"/>
                  </a:schemeClr>
                </a:solidFill>
              </a:rPr>
              <a:t> </a:t>
            </a:r>
            <a:r>
              <a:rPr lang="en-US" sz="2000">
                <a:solidFill>
                  <a:schemeClr val="tx1">
                    <a:alpha val="60000"/>
                  </a:schemeClr>
                </a:solidFill>
              </a:rPr>
              <a:t>“</a:t>
            </a:r>
            <a:r>
              <a:rPr lang="vi-VN" sz="2000">
                <a:solidFill>
                  <a:schemeClr val="tx1">
                    <a:alpha val="60000"/>
                  </a:schemeClr>
                </a:solidFill>
              </a:rPr>
              <a:t>spatial </a:t>
            </a:r>
            <a:r>
              <a:rPr lang="vi-VN" sz="2000" dirty="0" err="1">
                <a:solidFill>
                  <a:schemeClr val="tx1">
                    <a:alpha val="60000"/>
                  </a:schemeClr>
                </a:solidFill>
              </a:rPr>
              <a:t>information</a:t>
            </a:r>
            <a:r>
              <a:rPr lang="vi-VN" sz="2000" dirty="0">
                <a:solidFill>
                  <a:schemeClr val="tx1">
                    <a:alpha val="60000"/>
                  </a:schemeClr>
                </a:solidFill>
              </a:rPr>
              <a:t>” </a:t>
            </a:r>
            <a:r>
              <a:rPr lang="vi-VN" sz="2000" err="1">
                <a:solidFill>
                  <a:schemeClr val="tx1">
                    <a:alpha val="60000"/>
                  </a:schemeClr>
                </a:solidFill>
              </a:rPr>
              <a:t>giúp</a:t>
            </a:r>
            <a:r>
              <a:rPr lang="vi-VN" sz="2000">
                <a:solidFill>
                  <a:schemeClr val="tx1">
                    <a:alpha val="60000"/>
                  </a:schemeClr>
                </a:solidFill>
              </a:rPr>
              <a:t> mô </a:t>
            </a:r>
            <a:r>
              <a:rPr lang="vi-VN" sz="2000" dirty="0" err="1">
                <a:solidFill>
                  <a:schemeClr val="tx1">
                    <a:alpha val="60000"/>
                  </a:schemeClr>
                </a:solidFill>
              </a:rPr>
              <a:t>hình</a:t>
            </a:r>
            <a:r>
              <a:rPr lang="vi-VN" sz="2000" dirty="0">
                <a:solidFill>
                  <a:schemeClr val="tx1">
                    <a:alpha val="60000"/>
                  </a:schemeClr>
                </a:solidFill>
              </a:rPr>
              <a:t> không </a:t>
            </a:r>
            <a:r>
              <a:rPr lang="vi-VN" sz="2000" dirty="0" err="1">
                <a:solidFill>
                  <a:schemeClr val="tx1">
                    <a:alpha val="60000"/>
                  </a:schemeClr>
                </a:solidFill>
              </a:rPr>
              <a:t>phụ</a:t>
            </a:r>
            <a:r>
              <a:rPr lang="vi-VN" sz="2000" dirty="0">
                <a:solidFill>
                  <a:schemeClr val="tx1">
                    <a:alpha val="60000"/>
                  </a:schemeClr>
                </a:solidFill>
              </a:rPr>
              <a:t> </a:t>
            </a:r>
            <a:r>
              <a:rPr lang="vi-VN" sz="2000" dirty="0" err="1">
                <a:solidFill>
                  <a:schemeClr val="tx1">
                    <a:alpha val="60000"/>
                  </a:schemeClr>
                </a:solidFill>
              </a:rPr>
              <a:t>thuộc</a:t>
            </a:r>
            <a:r>
              <a:rPr lang="vi-VN" sz="2000" dirty="0">
                <a:solidFill>
                  <a:schemeClr val="tx1">
                    <a:alpha val="60000"/>
                  </a:schemeClr>
                </a:solidFill>
              </a:rPr>
              <a:t> </a:t>
            </a:r>
            <a:r>
              <a:rPr lang="vi-VN" sz="2000" dirty="0" err="1">
                <a:solidFill>
                  <a:schemeClr val="tx1">
                    <a:alpha val="60000"/>
                  </a:schemeClr>
                </a:solidFill>
              </a:rPr>
              <a:t>vào</a:t>
            </a:r>
            <a:r>
              <a:rPr lang="vi-VN" sz="2000" dirty="0">
                <a:solidFill>
                  <a:schemeClr val="tx1">
                    <a:alpha val="60000"/>
                  </a:schemeClr>
                </a:solidFill>
              </a:rPr>
              <a:t> </a:t>
            </a:r>
            <a:r>
              <a:rPr lang="vi-VN" sz="2000" dirty="0" err="1">
                <a:solidFill>
                  <a:schemeClr val="tx1">
                    <a:alpha val="60000"/>
                  </a:schemeClr>
                </a:solidFill>
              </a:rPr>
              <a:t>background</a:t>
            </a:r>
            <a:r>
              <a:rPr lang="vi-VN" sz="2000" dirty="0">
                <a:solidFill>
                  <a:schemeClr val="tx1">
                    <a:alpha val="60000"/>
                  </a:schemeClr>
                </a:solidFill>
              </a:rPr>
              <a:t> </a:t>
            </a:r>
            <a:r>
              <a:rPr lang="vi-VN" sz="2000" dirty="0" err="1">
                <a:solidFill>
                  <a:schemeClr val="tx1">
                    <a:alpha val="60000"/>
                  </a:schemeClr>
                </a:solidFill>
              </a:rPr>
              <a:t>và</a:t>
            </a:r>
            <a:r>
              <a:rPr lang="vi-VN" sz="2000" dirty="0">
                <a:solidFill>
                  <a:schemeClr val="tx1">
                    <a:alpha val="60000"/>
                  </a:schemeClr>
                </a:solidFill>
              </a:rPr>
              <a:t> </a:t>
            </a:r>
            <a:r>
              <a:rPr lang="vi-VN" sz="2000" dirty="0" err="1">
                <a:solidFill>
                  <a:schemeClr val="tx1">
                    <a:alpha val="60000"/>
                  </a:schemeClr>
                </a:solidFill>
              </a:rPr>
              <a:t>giảm</a:t>
            </a:r>
            <a:r>
              <a:rPr lang="vi-VN" sz="2000" dirty="0">
                <a:solidFill>
                  <a:schemeClr val="tx1">
                    <a:alpha val="60000"/>
                  </a:schemeClr>
                </a:solidFill>
              </a:rPr>
              <a:t> </a:t>
            </a:r>
            <a:r>
              <a:rPr lang="vi-VN" sz="2000" dirty="0" err="1">
                <a:solidFill>
                  <a:schemeClr val="tx1">
                    <a:alpha val="60000"/>
                  </a:schemeClr>
                </a:solidFill>
              </a:rPr>
              <a:t>được</a:t>
            </a:r>
            <a:r>
              <a:rPr lang="vi-VN" sz="2000" dirty="0">
                <a:solidFill>
                  <a:schemeClr val="tx1">
                    <a:alpha val="60000"/>
                  </a:schemeClr>
                </a:solidFill>
              </a:rPr>
              <a:t> </a:t>
            </a:r>
            <a:r>
              <a:rPr lang="vi-VN" sz="2000" dirty="0" err="1">
                <a:solidFill>
                  <a:schemeClr val="tx1">
                    <a:alpha val="60000"/>
                  </a:schemeClr>
                </a:solidFill>
              </a:rPr>
              <a:t>khối</a:t>
            </a:r>
            <a:r>
              <a:rPr lang="vi-VN" sz="2000" dirty="0">
                <a:solidFill>
                  <a:schemeClr val="tx1">
                    <a:alpha val="60000"/>
                  </a:schemeClr>
                </a:solidFill>
              </a:rPr>
              <a:t> </a:t>
            </a:r>
            <a:r>
              <a:rPr lang="vi-VN" sz="2000" dirty="0" err="1">
                <a:solidFill>
                  <a:schemeClr val="tx1">
                    <a:alpha val="60000"/>
                  </a:schemeClr>
                </a:solidFill>
              </a:rPr>
              <a:t>lượng</a:t>
            </a:r>
            <a:r>
              <a:rPr lang="vi-VN" sz="2000" dirty="0">
                <a:solidFill>
                  <a:schemeClr val="tx1">
                    <a:alpha val="60000"/>
                  </a:schemeClr>
                </a:solidFill>
              </a:rPr>
              <a:t> </a:t>
            </a:r>
            <a:r>
              <a:rPr lang="vi-VN" sz="2000" dirty="0" err="1">
                <a:solidFill>
                  <a:schemeClr val="tx1">
                    <a:alpha val="60000"/>
                  </a:schemeClr>
                </a:solidFill>
              </a:rPr>
              <a:t>tính</a:t>
            </a:r>
            <a:r>
              <a:rPr lang="vi-VN" sz="2000" dirty="0">
                <a:solidFill>
                  <a:schemeClr val="tx1">
                    <a:alpha val="60000"/>
                  </a:schemeClr>
                </a:solidFill>
              </a:rPr>
              <a:t> </a:t>
            </a:r>
            <a:r>
              <a:rPr lang="vi-VN" sz="2000" dirty="0" err="1">
                <a:solidFill>
                  <a:schemeClr val="tx1">
                    <a:alpha val="60000"/>
                  </a:schemeClr>
                </a:solidFill>
              </a:rPr>
              <a:t>toán</a:t>
            </a:r>
            <a:r>
              <a:rPr lang="vi-VN" sz="2000">
                <a:solidFill>
                  <a:schemeClr val="tx1">
                    <a:alpha val="60000"/>
                  </a:schemeClr>
                </a:solidFill>
              </a:rPr>
              <a:t>. </a:t>
            </a:r>
            <a:endParaRPr lang="en-US" sz="2000" dirty="0">
              <a:solidFill>
                <a:schemeClr val="tx1">
                  <a:alpha val="60000"/>
                </a:schemeClr>
              </a:solidFill>
            </a:endParaRPr>
          </a:p>
          <a:p>
            <a:pPr rtl="0">
              <a:spcBef>
                <a:spcPts val="0"/>
              </a:spcBef>
              <a:spcAft>
                <a:spcPts val="1500"/>
              </a:spcAft>
            </a:pPr>
            <a:r>
              <a:rPr lang="en-US" sz="2000" dirty="0">
                <a:solidFill>
                  <a:schemeClr val="tx1">
                    <a:alpha val="60000"/>
                  </a:schemeClr>
                </a:solidFill>
              </a:rPr>
              <a:t>M</a:t>
            </a:r>
            <a:r>
              <a:rPr lang="vi-VN" sz="2000" dirty="0" err="1">
                <a:solidFill>
                  <a:schemeClr val="tx1">
                    <a:alpha val="60000"/>
                  </a:schemeClr>
                </a:solidFill>
              </a:rPr>
              <a:t>ột</a:t>
            </a:r>
            <a:r>
              <a:rPr lang="vi-VN" sz="2000" dirty="0">
                <a:solidFill>
                  <a:schemeClr val="tx1">
                    <a:alpha val="60000"/>
                  </a:schemeClr>
                </a:solidFill>
              </a:rPr>
              <a:t> </a:t>
            </a:r>
            <a:r>
              <a:rPr lang="vi-VN" sz="2000" dirty="0" err="1">
                <a:solidFill>
                  <a:schemeClr val="tx1">
                    <a:alpha val="60000"/>
                  </a:schemeClr>
                </a:solidFill>
              </a:rPr>
              <a:t>số</a:t>
            </a:r>
            <a:r>
              <a:rPr lang="vi-VN" sz="2000" dirty="0">
                <a:solidFill>
                  <a:schemeClr val="tx1">
                    <a:alpha val="60000"/>
                  </a:schemeClr>
                </a:solidFill>
              </a:rPr>
              <a:t> mô </a:t>
            </a:r>
            <a:r>
              <a:rPr lang="vi-VN" sz="2000" dirty="0" err="1">
                <a:solidFill>
                  <a:schemeClr val="tx1">
                    <a:alpha val="60000"/>
                  </a:schemeClr>
                </a:solidFill>
              </a:rPr>
              <a:t>hình</a:t>
            </a:r>
            <a:r>
              <a:rPr lang="vi-VN" sz="2000" dirty="0">
                <a:solidFill>
                  <a:schemeClr val="tx1">
                    <a:alpha val="60000"/>
                  </a:schemeClr>
                </a:solidFill>
              </a:rPr>
              <a:t> </a:t>
            </a:r>
            <a:r>
              <a:rPr lang="vi-VN" sz="2000" dirty="0" err="1">
                <a:solidFill>
                  <a:schemeClr val="tx1">
                    <a:alpha val="60000"/>
                  </a:schemeClr>
                </a:solidFill>
              </a:rPr>
              <a:t>nhận</a:t>
            </a:r>
            <a:r>
              <a:rPr lang="vi-VN" sz="2000" dirty="0">
                <a:solidFill>
                  <a:schemeClr val="tx1">
                    <a:alpha val="60000"/>
                  </a:schemeClr>
                </a:solidFill>
              </a:rPr>
              <a:t> </a:t>
            </a:r>
            <a:r>
              <a:rPr lang="vi-VN" sz="2000" dirty="0" err="1">
                <a:solidFill>
                  <a:schemeClr val="tx1">
                    <a:alpha val="60000"/>
                  </a:schemeClr>
                </a:solidFill>
              </a:rPr>
              <a:t>dạng</a:t>
            </a:r>
            <a:r>
              <a:rPr lang="vi-VN" sz="2000" dirty="0">
                <a:solidFill>
                  <a:schemeClr val="tx1">
                    <a:alpha val="60000"/>
                  </a:schemeClr>
                </a:solidFill>
              </a:rPr>
              <a:t> tư </a:t>
            </a:r>
            <a:r>
              <a:rPr lang="vi-VN" sz="2000" dirty="0" err="1">
                <a:solidFill>
                  <a:schemeClr val="tx1">
                    <a:alpha val="60000"/>
                  </a:schemeClr>
                </a:solidFill>
              </a:rPr>
              <a:t>thế</a:t>
            </a:r>
            <a:r>
              <a:rPr lang="vi-VN" sz="2000" dirty="0">
                <a:solidFill>
                  <a:schemeClr val="tx1">
                    <a:alpha val="60000"/>
                  </a:schemeClr>
                </a:solidFill>
              </a:rPr>
              <a:t> </a:t>
            </a:r>
            <a:r>
              <a:rPr lang="vi-VN" sz="2000" dirty="0" err="1">
                <a:solidFill>
                  <a:schemeClr val="tx1">
                    <a:alpha val="60000"/>
                  </a:schemeClr>
                </a:solidFill>
              </a:rPr>
              <a:t>phổ</a:t>
            </a:r>
            <a:r>
              <a:rPr lang="vi-VN" sz="2000" dirty="0">
                <a:solidFill>
                  <a:schemeClr val="tx1">
                    <a:alpha val="60000"/>
                  </a:schemeClr>
                </a:solidFill>
              </a:rPr>
              <a:t> </a:t>
            </a:r>
            <a:r>
              <a:rPr lang="vi-VN" sz="2000" dirty="0" err="1">
                <a:solidFill>
                  <a:schemeClr val="tx1">
                    <a:alpha val="60000"/>
                  </a:schemeClr>
                </a:solidFill>
              </a:rPr>
              <a:t>biến</a:t>
            </a:r>
            <a:r>
              <a:rPr lang="en-US" sz="2000" dirty="0">
                <a:solidFill>
                  <a:schemeClr val="tx1">
                    <a:alpha val="60000"/>
                  </a:schemeClr>
                </a:solidFill>
              </a:rPr>
              <a:t>: </a:t>
            </a:r>
            <a:r>
              <a:rPr lang="vi-VN" sz="2000" dirty="0" err="1">
                <a:solidFill>
                  <a:schemeClr val="tx1">
                    <a:alpha val="60000"/>
                  </a:schemeClr>
                </a:solidFill>
              </a:rPr>
              <a:t>OpenPose</a:t>
            </a:r>
            <a:r>
              <a:rPr lang="vi-VN" sz="2000">
                <a:solidFill>
                  <a:schemeClr val="tx1">
                    <a:alpha val="60000"/>
                  </a:schemeClr>
                </a:solidFill>
              </a:rPr>
              <a:t>,</a:t>
            </a:r>
            <a:r>
              <a:rPr lang="en-US" sz="2000">
                <a:solidFill>
                  <a:schemeClr val="tx1">
                    <a:alpha val="60000"/>
                  </a:schemeClr>
                </a:solidFill>
              </a:rPr>
              <a:t>  </a:t>
            </a:r>
            <a:r>
              <a:rPr lang="vi-VN" sz="2000">
                <a:solidFill>
                  <a:schemeClr val="tx1">
                    <a:alpha val="60000"/>
                  </a:schemeClr>
                </a:solidFill>
              </a:rPr>
              <a:t>AlphaPose,</a:t>
            </a:r>
            <a:r>
              <a:rPr lang="en-US" sz="2000">
                <a:solidFill>
                  <a:schemeClr val="tx1">
                    <a:alpha val="60000"/>
                  </a:schemeClr>
                </a:solidFill>
              </a:rPr>
              <a:t> </a:t>
            </a:r>
            <a:r>
              <a:rPr lang="vi-VN" sz="2000">
                <a:solidFill>
                  <a:schemeClr val="tx1">
                    <a:alpha val="60000"/>
                  </a:schemeClr>
                </a:solidFill>
              </a:rPr>
              <a:t>YOLO</a:t>
            </a:r>
            <a:r>
              <a:rPr lang="en-US" sz="2000">
                <a:solidFill>
                  <a:schemeClr val="tx1">
                    <a:alpha val="60000"/>
                  </a:schemeClr>
                </a:solidFill>
              </a:rPr>
              <a:t>-</a:t>
            </a:r>
            <a:r>
              <a:rPr lang="vi-VN" sz="2000">
                <a:solidFill>
                  <a:schemeClr val="tx1">
                    <a:alpha val="60000"/>
                  </a:schemeClr>
                </a:solidFill>
              </a:rPr>
              <a:t>Pose</a:t>
            </a:r>
            <a:r>
              <a:rPr lang="vi-VN" sz="2000" dirty="0">
                <a:solidFill>
                  <a:schemeClr val="tx1">
                    <a:alpha val="60000"/>
                  </a:schemeClr>
                </a:solidFill>
              </a:rPr>
              <a:t>, </a:t>
            </a:r>
            <a:r>
              <a:rPr lang="vi-VN" sz="2000">
                <a:solidFill>
                  <a:schemeClr val="tx1">
                    <a:alpha val="60000"/>
                  </a:schemeClr>
                </a:solidFill>
              </a:rPr>
              <a:t>… </a:t>
            </a:r>
            <a:endParaRPr lang="en-US" sz="2000" dirty="0">
              <a:solidFill>
                <a:schemeClr val="tx1">
                  <a:alpha val="60000"/>
                </a:schemeClr>
              </a:solidFill>
            </a:endParaRPr>
          </a:p>
        </p:txBody>
      </p:sp>
      <p:pic>
        <p:nvPicPr>
          <p:cNvPr id="5" name="Picture 2">
            <a:extLst>
              <a:ext uri="{FF2B5EF4-FFF2-40B4-BE49-F238E27FC236}">
                <a16:creationId xmlns:a16="http://schemas.microsoft.com/office/drawing/2014/main" id="{B3D64BA7-EC63-C348-B0D9-35EE52232E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9939" y="3352719"/>
            <a:ext cx="5652122" cy="2814757"/>
          </a:xfrm>
          <a:prstGeom prst="rect">
            <a:avLst/>
          </a:prstGeom>
          <a:noFill/>
          <a:extLst>
            <a:ext uri="{909E8E84-426E-40DD-AFC4-6F175D3DCCD1}">
              <a14:hiddenFill xmlns:a14="http://schemas.microsoft.com/office/drawing/2010/main">
                <a:solidFill>
                  <a:srgbClr val="FFFFFF"/>
                </a:solidFill>
              </a14:hiddenFill>
            </a:ext>
          </a:extLst>
        </p:spPr>
      </p:pic>
      <p:sp>
        <p:nvSpPr>
          <p:cNvPr id="6" name="Date Placeholder 13">
            <a:extLst>
              <a:ext uri="{FF2B5EF4-FFF2-40B4-BE49-F238E27FC236}">
                <a16:creationId xmlns:a16="http://schemas.microsoft.com/office/drawing/2014/main" id="{E87BED3B-0DB4-F268-F52E-F155BF53A86E}"/>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172740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pPr>
              <a:lnSpc>
                <a:spcPct val="100000"/>
              </a:lnSpc>
            </a:pPr>
            <a:r>
              <a:rPr lang="en-US" sz="4300">
                <a:latin typeface="Bahnschrift" panose="020B0502040204020203" pitchFamily="34" charset="0"/>
              </a:rPr>
              <a:t>Skeleton-based</a:t>
            </a:r>
            <a:endParaRPr lang="en-US" sz="4300" dirty="0">
              <a:latin typeface="Bahnschrift" panose="020B0502040204020203" pitchFamily="34" charset="0"/>
            </a:endParaRP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45</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pic>
        <p:nvPicPr>
          <p:cNvPr id="6148" name="Picture 4">
            <a:extLst>
              <a:ext uri="{FF2B5EF4-FFF2-40B4-BE49-F238E27FC236}">
                <a16:creationId xmlns:a16="http://schemas.microsoft.com/office/drawing/2014/main" id="{677F12DE-8CC2-4030-B6CC-40C9B9429E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567" y="3286108"/>
            <a:ext cx="8074214" cy="22532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32A0E29-2AFE-64A8-7F4D-90351ED5A946}"/>
              </a:ext>
            </a:extLst>
          </p:cNvPr>
          <p:cNvSpPr txBox="1"/>
          <p:nvPr/>
        </p:nvSpPr>
        <p:spPr>
          <a:xfrm>
            <a:off x="549538" y="1521043"/>
            <a:ext cx="11090273" cy="1515800"/>
          </a:xfrm>
          <a:prstGeom prst="rect">
            <a:avLst/>
          </a:prstGeom>
          <a:noFill/>
        </p:spPr>
        <p:txBody>
          <a:bodyPr wrap="square">
            <a:spAutoFit/>
          </a:bodyPr>
          <a:lstStyle/>
          <a:p>
            <a:pPr rtl="0">
              <a:spcBef>
                <a:spcPts val="0"/>
              </a:spcBef>
              <a:spcAft>
                <a:spcPts val="1500"/>
              </a:spcAft>
            </a:pPr>
            <a:r>
              <a:rPr lang="en-US" sz="2000">
                <a:solidFill>
                  <a:schemeClr val="tx1">
                    <a:alpha val="60000"/>
                  </a:schemeClr>
                </a:solidFill>
              </a:rPr>
              <a:t>Yêu cầu </a:t>
            </a:r>
            <a:r>
              <a:rPr lang="vi-VN" sz="2000">
                <a:solidFill>
                  <a:schemeClr val="tx1">
                    <a:alpha val="60000"/>
                  </a:schemeClr>
                </a:solidFill>
              </a:rPr>
              <a:t>độ </a:t>
            </a:r>
            <a:r>
              <a:rPr lang="vi-VN" sz="2000" dirty="0" err="1">
                <a:solidFill>
                  <a:schemeClr val="tx1">
                    <a:alpha val="60000"/>
                  </a:schemeClr>
                </a:solidFill>
              </a:rPr>
              <a:t>chính</a:t>
            </a:r>
            <a:r>
              <a:rPr lang="vi-VN" sz="2000" dirty="0">
                <a:solidFill>
                  <a:schemeClr val="tx1">
                    <a:alpha val="60000"/>
                  </a:schemeClr>
                </a:solidFill>
              </a:rPr>
              <a:t> </a:t>
            </a:r>
            <a:r>
              <a:rPr lang="vi-VN" sz="2000" dirty="0" err="1">
                <a:solidFill>
                  <a:schemeClr val="tx1">
                    <a:alpha val="60000"/>
                  </a:schemeClr>
                </a:solidFill>
              </a:rPr>
              <a:t>xác</a:t>
            </a:r>
            <a:r>
              <a:rPr lang="vi-VN" sz="2000" dirty="0">
                <a:solidFill>
                  <a:schemeClr val="tx1">
                    <a:alpha val="60000"/>
                  </a:schemeClr>
                </a:solidFill>
              </a:rPr>
              <a:t> cao </a:t>
            </a:r>
            <a:r>
              <a:rPr lang="vi-VN" sz="2000" dirty="0" err="1">
                <a:solidFill>
                  <a:schemeClr val="tx1">
                    <a:alpha val="60000"/>
                  </a:schemeClr>
                </a:solidFill>
              </a:rPr>
              <a:t>và</a:t>
            </a:r>
            <a:r>
              <a:rPr lang="vi-VN" sz="2000" dirty="0">
                <a:solidFill>
                  <a:schemeClr val="tx1">
                    <a:alpha val="60000"/>
                  </a:schemeClr>
                </a:solidFill>
              </a:rPr>
              <a:t> </a:t>
            </a:r>
            <a:r>
              <a:rPr lang="vi-VN" sz="2000" dirty="0" err="1">
                <a:solidFill>
                  <a:schemeClr val="tx1">
                    <a:alpha val="60000"/>
                  </a:schemeClr>
                </a:solidFill>
              </a:rPr>
              <a:t>tốc</a:t>
            </a:r>
            <a:r>
              <a:rPr lang="vi-VN" sz="2000" dirty="0">
                <a:solidFill>
                  <a:schemeClr val="tx1">
                    <a:alpha val="60000"/>
                  </a:schemeClr>
                </a:solidFill>
              </a:rPr>
              <a:t> </a:t>
            </a:r>
            <a:r>
              <a:rPr lang="vi-VN" sz="2000" dirty="0" err="1">
                <a:solidFill>
                  <a:schemeClr val="tx1">
                    <a:alpha val="60000"/>
                  </a:schemeClr>
                </a:solidFill>
              </a:rPr>
              <a:t>độ</a:t>
            </a:r>
            <a:r>
              <a:rPr lang="vi-VN" sz="2000" dirty="0">
                <a:solidFill>
                  <a:schemeClr val="tx1">
                    <a:alpha val="60000"/>
                  </a:schemeClr>
                </a:solidFill>
              </a:rPr>
              <a:t> </a:t>
            </a:r>
            <a:r>
              <a:rPr lang="vi-VN" sz="2000" dirty="0" err="1">
                <a:solidFill>
                  <a:schemeClr val="tx1">
                    <a:alpha val="60000"/>
                  </a:schemeClr>
                </a:solidFill>
              </a:rPr>
              <a:t>xử</a:t>
            </a:r>
            <a:r>
              <a:rPr lang="vi-VN" sz="2000" dirty="0">
                <a:solidFill>
                  <a:schemeClr val="tx1">
                    <a:alpha val="60000"/>
                  </a:schemeClr>
                </a:solidFill>
              </a:rPr>
              <a:t> </a:t>
            </a:r>
            <a:r>
              <a:rPr lang="vi-VN" sz="2000" dirty="0" err="1">
                <a:solidFill>
                  <a:schemeClr val="tx1">
                    <a:alpha val="60000"/>
                  </a:schemeClr>
                </a:solidFill>
              </a:rPr>
              <a:t>lý</a:t>
            </a:r>
            <a:r>
              <a:rPr lang="vi-VN" sz="2000" dirty="0">
                <a:solidFill>
                  <a:schemeClr val="tx1">
                    <a:alpha val="60000"/>
                  </a:schemeClr>
                </a:solidFill>
              </a:rPr>
              <a:t> </a:t>
            </a:r>
            <a:r>
              <a:rPr lang="vi-VN" sz="2000" dirty="0" err="1">
                <a:solidFill>
                  <a:schemeClr val="tx1">
                    <a:alpha val="60000"/>
                  </a:schemeClr>
                </a:solidFill>
              </a:rPr>
              <a:t>tối</a:t>
            </a:r>
            <a:r>
              <a:rPr lang="vi-VN" sz="2000" dirty="0">
                <a:solidFill>
                  <a:schemeClr val="tx1">
                    <a:alpha val="60000"/>
                  </a:schemeClr>
                </a:solidFill>
              </a:rPr>
              <a:t> ưu </a:t>
            </a:r>
            <a:r>
              <a:rPr lang="vi-VN" sz="2000" dirty="0" err="1">
                <a:solidFill>
                  <a:schemeClr val="tx1">
                    <a:alpha val="60000"/>
                  </a:schemeClr>
                </a:solidFill>
              </a:rPr>
              <a:t>là</a:t>
            </a:r>
            <a:r>
              <a:rPr lang="vi-VN" sz="2000" dirty="0">
                <a:solidFill>
                  <a:schemeClr val="tx1">
                    <a:alpha val="60000"/>
                  </a:schemeClr>
                </a:solidFill>
              </a:rPr>
              <a:t> cơ </a:t>
            </a:r>
            <a:r>
              <a:rPr lang="vi-VN" sz="2000" err="1">
                <a:solidFill>
                  <a:schemeClr val="tx1">
                    <a:alpha val="60000"/>
                  </a:schemeClr>
                </a:solidFill>
              </a:rPr>
              <a:t>sở</a:t>
            </a:r>
            <a:r>
              <a:rPr lang="vi-VN" sz="2000">
                <a:solidFill>
                  <a:schemeClr val="tx1">
                    <a:alpha val="60000"/>
                  </a:schemeClr>
                </a:solidFill>
              </a:rPr>
              <a:t> xây </a:t>
            </a:r>
            <a:r>
              <a:rPr lang="vi-VN" sz="2000" dirty="0" err="1">
                <a:solidFill>
                  <a:schemeClr val="tx1">
                    <a:alpha val="60000"/>
                  </a:schemeClr>
                </a:solidFill>
              </a:rPr>
              <a:t>dựng</a:t>
            </a:r>
            <a:r>
              <a:rPr lang="vi-VN" sz="2000" dirty="0">
                <a:solidFill>
                  <a:schemeClr val="tx1">
                    <a:alpha val="60000"/>
                  </a:schemeClr>
                </a:solidFill>
              </a:rPr>
              <a:t> mô </a:t>
            </a:r>
            <a:r>
              <a:rPr lang="vi-VN" sz="2000" dirty="0" err="1">
                <a:solidFill>
                  <a:schemeClr val="tx1">
                    <a:alpha val="60000"/>
                  </a:schemeClr>
                </a:solidFill>
              </a:rPr>
              <a:t>hình</a:t>
            </a:r>
            <a:r>
              <a:rPr lang="vi-VN" sz="2000" dirty="0">
                <a:solidFill>
                  <a:schemeClr val="tx1">
                    <a:alpha val="60000"/>
                  </a:schemeClr>
                </a:solidFill>
              </a:rPr>
              <a:t> </a:t>
            </a:r>
            <a:r>
              <a:rPr lang="vi-VN" sz="2000" dirty="0" err="1">
                <a:solidFill>
                  <a:schemeClr val="tx1">
                    <a:alpha val="60000"/>
                  </a:schemeClr>
                </a:solidFill>
              </a:rPr>
              <a:t>Skeleton-based</a:t>
            </a:r>
            <a:r>
              <a:rPr lang="vi-VN" sz="2000" dirty="0">
                <a:solidFill>
                  <a:schemeClr val="tx1">
                    <a:alpha val="60000"/>
                  </a:schemeClr>
                </a:solidFill>
              </a:rPr>
              <a:t> </a:t>
            </a:r>
            <a:r>
              <a:rPr lang="vi-VN" sz="2000" dirty="0" err="1">
                <a:solidFill>
                  <a:schemeClr val="tx1">
                    <a:alpha val="60000"/>
                  </a:schemeClr>
                </a:solidFill>
              </a:rPr>
              <a:t>Action</a:t>
            </a:r>
            <a:r>
              <a:rPr lang="vi-VN" sz="2000" dirty="0">
                <a:solidFill>
                  <a:schemeClr val="tx1">
                    <a:alpha val="60000"/>
                  </a:schemeClr>
                </a:solidFill>
              </a:rPr>
              <a:t> </a:t>
            </a:r>
            <a:r>
              <a:rPr lang="vi-VN" sz="2000" err="1">
                <a:solidFill>
                  <a:schemeClr val="tx1">
                    <a:alpha val="60000"/>
                  </a:schemeClr>
                </a:solidFill>
              </a:rPr>
              <a:t>Recognition</a:t>
            </a:r>
            <a:r>
              <a:rPr lang="vi-VN" sz="2000">
                <a:solidFill>
                  <a:schemeClr val="tx1">
                    <a:alpha val="60000"/>
                  </a:schemeClr>
                </a:solidFill>
              </a:rPr>
              <a:t>.</a:t>
            </a:r>
          </a:p>
          <a:p>
            <a:pPr rtl="0">
              <a:spcBef>
                <a:spcPts val="0"/>
              </a:spcBef>
              <a:spcAft>
                <a:spcPts val="1500"/>
              </a:spcAft>
            </a:pPr>
            <a:r>
              <a:rPr lang="vi-VN" sz="2000">
                <a:solidFill>
                  <a:schemeClr val="tx1">
                    <a:alpha val="60000"/>
                  </a:schemeClr>
                </a:solidFill>
              </a:rPr>
              <a:t>Phát hiện keypoints bằng mô hình hoặc framework (OpenPose hoặc MediaPipe). Dùng keypoints trên cơ thể người</a:t>
            </a:r>
            <a:r>
              <a:rPr lang="en-US" sz="2000">
                <a:solidFill>
                  <a:schemeClr val="tx1">
                    <a:alpha val="60000"/>
                  </a:schemeClr>
                </a:solidFill>
              </a:rPr>
              <a:t> ở</a:t>
            </a:r>
            <a:r>
              <a:rPr lang="vi-VN" sz="2000">
                <a:solidFill>
                  <a:schemeClr val="tx1">
                    <a:alpha val="60000"/>
                  </a:schemeClr>
                </a:solidFill>
              </a:rPr>
              <a:t> mỗi frame cho qua LSTM để xác định hành vi của người trong video. </a:t>
            </a:r>
            <a:endParaRPr lang="en-US" sz="2000">
              <a:solidFill>
                <a:schemeClr val="tx1">
                  <a:alpha val="60000"/>
                </a:schemeClr>
              </a:solidFill>
            </a:endParaRPr>
          </a:p>
        </p:txBody>
      </p:sp>
      <p:sp>
        <p:nvSpPr>
          <p:cNvPr id="4" name="Date Placeholder 13">
            <a:extLst>
              <a:ext uri="{FF2B5EF4-FFF2-40B4-BE49-F238E27FC236}">
                <a16:creationId xmlns:a16="http://schemas.microsoft.com/office/drawing/2014/main" id="{96313F71-410C-3146-2D8B-BE074CF11B56}"/>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861843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73020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Ứng</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dụng</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của</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nhận</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dạng</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46</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fontAlgn="base">
              <a:lnSpc>
                <a:spcPct val="80000"/>
              </a:lnSpc>
            </a:pPr>
            <a:r>
              <a:rPr lang="en-US" sz="2000" dirty="0"/>
              <a:t>Action Recognition</a:t>
            </a:r>
          </a:p>
          <a:p>
            <a:pPr marL="0" indent="0" algn="just" fontAlgn="base">
              <a:lnSpc>
                <a:spcPct val="80000"/>
              </a:lnSpc>
            </a:pPr>
            <a:r>
              <a:rPr lang="en-US" sz="2000" dirty="0"/>
              <a:t>Gesture Recognition</a:t>
            </a:r>
          </a:p>
          <a:p>
            <a:pPr marL="0" indent="0" algn="just" fontAlgn="base">
              <a:lnSpc>
                <a:spcPct val="80000"/>
              </a:lnSpc>
            </a:pPr>
            <a:r>
              <a:rPr lang="en-US" sz="2000" dirty="0"/>
              <a:t>Game </a:t>
            </a:r>
            <a:r>
              <a:rPr lang="en-US" sz="2000" dirty="0" err="1"/>
              <a:t>và</a:t>
            </a:r>
            <a:r>
              <a:rPr lang="en-US" sz="2000" dirty="0"/>
              <a:t> </a:t>
            </a:r>
            <a:r>
              <a:rPr lang="en-US" sz="2000" err="1"/>
              <a:t>phim</a:t>
            </a:r>
            <a:r>
              <a:rPr lang="en-US" sz="2000"/>
              <a:t> ảnh</a:t>
            </a:r>
          </a:p>
          <a:p>
            <a:pPr marL="0" indent="0" algn="just" fontAlgn="base">
              <a:lnSpc>
                <a:spcPct val="80000"/>
              </a:lnSpc>
            </a:pPr>
            <a:r>
              <a:rPr lang="en-US" sz="2000"/>
              <a:t>Thể thao</a:t>
            </a:r>
            <a:endParaRPr lang="en-US" sz="2000" dirty="0"/>
          </a:p>
          <a:p>
            <a:pPr marL="0" indent="0" algn="just" fontAlgn="base">
              <a:lnSpc>
                <a:spcPct val="80000"/>
              </a:lnSpc>
            </a:pPr>
            <a:endParaRPr lang="vi-VN" sz="2000" dirty="0"/>
          </a:p>
        </p:txBody>
      </p:sp>
      <p:sp>
        <p:nvSpPr>
          <p:cNvPr id="6" name="Date Placeholder 13">
            <a:extLst>
              <a:ext uri="{FF2B5EF4-FFF2-40B4-BE49-F238E27FC236}">
                <a16:creationId xmlns:a16="http://schemas.microsoft.com/office/drawing/2014/main" id="{8EDE22BF-AFBC-1A16-3C82-1465B71CE3AC}"/>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1560104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0" end="0"/>
                                            </p:txEl>
                                          </p:spTgt>
                                        </p:tgtEl>
                                        <p:attrNameLst>
                                          <p:attrName>style.color</p:attrName>
                                        </p:attrNameLst>
                                      </p:cBhvr>
                                      <p:to>
                                        <a:schemeClr val="bg1"/>
                                      </p:to>
                                    </p:animClr>
                                    <p:animClr clrSpc="rgb" dir="cw">
                                      <p:cBhvr>
                                        <p:cTn id="7" dur="250" autoRev="1" fill="remove"/>
                                        <p:tgtEl>
                                          <p:spTgt spid="3">
                                            <p:txEl>
                                              <p:pRg st="0" end="0"/>
                                            </p:txEl>
                                          </p:spTgt>
                                        </p:tgtEl>
                                        <p:attrNameLst>
                                          <p:attrName>fillcolor</p:attrName>
                                        </p:attrNameLst>
                                      </p:cBhvr>
                                      <p:to>
                                        <a:schemeClr val="bg1"/>
                                      </p:to>
                                    </p:animClr>
                                    <p:set>
                                      <p:cBhvr>
                                        <p:cTn id="8" dur="250" autoRev="1" fill="remove"/>
                                        <p:tgtEl>
                                          <p:spTgt spid="3">
                                            <p:txEl>
                                              <p:pRg st="0" end="0"/>
                                            </p:txEl>
                                          </p:spTgt>
                                        </p:tgtEl>
                                        <p:attrNameLst>
                                          <p:attrName>fill.type</p:attrName>
                                        </p:attrNameLst>
                                      </p:cBhvr>
                                      <p:to>
                                        <p:strVal val="solid"/>
                                      </p:to>
                                    </p:set>
                                    <p:set>
                                      <p:cBhvr>
                                        <p:cTn id="9" dur="250" autoRev="1" fill="remove"/>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7" presetClass="emph" presetSubtype="0" fill="remove" grpId="0" nodeType="clickEffect">
                                  <p:stCondLst>
                                    <p:cond delay="0"/>
                                  </p:stCondLst>
                                  <p:childTnLst>
                                    <p:animClr clrSpc="rgb" dir="cw">
                                      <p:cBhvr override="childStyle">
                                        <p:cTn id="13" dur="250" autoRev="1" fill="remove"/>
                                        <p:tgtEl>
                                          <p:spTgt spid="3">
                                            <p:txEl>
                                              <p:pRg st="1" end="1"/>
                                            </p:txEl>
                                          </p:spTgt>
                                        </p:tgtEl>
                                        <p:attrNameLst>
                                          <p:attrName>style.color</p:attrName>
                                        </p:attrNameLst>
                                      </p:cBhvr>
                                      <p:to>
                                        <a:schemeClr val="bg1"/>
                                      </p:to>
                                    </p:animClr>
                                    <p:animClr clrSpc="rgb" dir="cw">
                                      <p:cBhvr>
                                        <p:cTn id="14" dur="250" autoRev="1" fill="remove"/>
                                        <p:tgtEl>
                                          <p:spTgt spid="3">
                                            <p:txEl>
                                              <p:pRg st="1" end="1"/>
                                            </p:txEl>
                                          </p:spTgt>
                                        </p:tgtEl>
                                        <p:attrNameLst>
                                          <p:attrName>fillcolor</p:attrName>
                                        </p:attrNameLst>
                                      </p:cBhvr>
                                      <p:to>
                                        <a:schemeClr val="bg1"/>
                                      </p:to>
                                    </p:animClr>
                                    <p:set>
                                      <p:cBhvr>
                                        <p:cTn id="15" dur="250" autoRev="1" fill="remove"/>
                                        <p:tgtEl>
                                          <p:spTgt spid="3">
                                            <p:txEl>
                                              <p:pRg st="1" end="1"/>
                                            </p:txEl>
                                          </p:spTgt>
                                        </p:tgtEl>
                                        <p:attrNameLst>
                                          <p:attrName>fill.type</p:attrName>
                                        </p:attrNameLst>
                                      </p:cBhvr>
                                      <p:to>
                                        <p:strVal val="solid"/>
                                      </p:to>
                                    </p:set>
                                    <p:set>
                                      <p:cBhvr>
                                        <p:cTn id="16" dur="250" autoRev="1" fill="remove"/>
                                        <p:tgtEl>
                                          <p:spTgt spid="3">
                                            <p:txEl>
                                              <p:pRg st="1" end="1"/>
                                            </p:txEl>
                                          </p:spTgt>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27" presetClass="emph" presetSubtype="0" fill="remove" grpId="0" nodeType="clickEffect">
                                  <p:stCondLst>
                                    <p:cond delay="0"/>
                                  </p:stCondLst>
                                  <p:childTnLst>
                                    <p:animClr clrSpc="rgb" dir="cw">
                                      <p:cBhvr override="childStyle">
                                        <p:cTn id="20" dur="250" autoRev="1" fill="remove"/>
                                        <p:tgtEl>
                                          <p:spTgt spid="3">
                                            <p:txEl>
                                              <p:pRg st="2" end="2"/>
                                            </p:txEl>
                                          </p:spTgt>
                                        </p:tgtEl>
                                        <p:attrNameLst>
                                          <p:attrName>style.color</p:attrName>
                                        </p:attrNameLst>
                                      </p:cBhvr>
                                      <p:to>
                                        <a:schemeClr val="bg1"/>
                                      </p:to>
                                    </p:animClr>
                                    <p:animClr clrSpc="rgb" dir="cw">
                                      <p:cBhvr>
                                        <p:cTn id="21" dur="250" autoRev="1" fill="remove"/>
                                        <p:tgtEl>
                                          <p:spTgt spid="3">
                                            <p:txEl>
                                              <p:pRg st="2" end="2"/>
                                            </p:txEl>
                                          </p:spTgt>
                                        </p:tgtEl>
                                        <p:attrNameLst>
                                          <p:attrName>fillcolor</p:attrName>
                                        </p:attrNameLst>
                                      </p:cBhvr>
                                      <p:to>
                                        <a:schemeClr val="bg1"/>
                                      </p:to>
                                    </p:animClr>
                                    <p:set>
                                      <p:cBhvr>
                                        <p:cTn id="22" dur="250" autoRev="1" fill="remove"/>
                                        <p:tgtEl>
                                          <p:spTgt spid="3">
                                            <p:txEl>
                                              <p:pRg st="2" end="2"/>
                                            </p:txEl>
                                          </p:spTgt>
                                        </p:tgtEl>
                                        <p:attrNameLst>
                                          <p:attrName>fill.type</p:attrName>
                                        </p:attrNameLst>
                                      </p:cBhvr>
                                      <p:to>
                                        <p:strVal val="solid"/>
                                      </p:to>
                                    </p:set>
                                    <p:set>
                                      <p:cBhvr>
                                        <p:cTn id="23" dur="250" autoRev="1" fill="remove"/>
                                        <p:tgtEl>
                                          <p:spTgt spid="3">
                                            <p:txEl>
                                              <p:pRg st="2" end="2"/>
                                            </p:txEl>
                                          </p:spTgt>
                                        </p:tgtEl>
                                        <p:attrNameLst>
                                          <p:attrName>fill.on</p:attrName>
                                        </p:attrNameLst>
                                      </p:cBhvr>
                                      <p:to>
                                        <p:strVal val="true"/>
                                      </p:to>
                                    </p:set>
                                  </p:childTnLst>
                                </p:cTn>
                              </p:par>
                            </p:childTnLst>
                          </p:cTn>
                        </p:par>
                      </p:childTnLst>
                    </p:cTn>
                  </p:par>
                  <p:par>
                    <p:cTn id="24" fill="hold">
                      <p:stCondLst>
                        <p:cond delay="indefinite"/>
                      </p:stCondLst>
                      <p:childTnLst>
                        <p:par>
                          <p:cTn id="25" fill="hold">
                            <p:stCondLst>
                              <p:cond delay="0"/>
                            </p:stCondLst>
                            <p:childTnLst>
                              <p:par>
                                <p:cTn id="26" presetID="27" presetClass="emph" presetSubtype="0" fill="remove" grpId="0" nodeType="clickEffect">
                                  <p:stCondLst>
                                    <p:cond delay="0"/>
                                  </p:stCondLst>
                                  <p:childTnLst>
                                    <p:animClr clrSpc="rgb" dir="cw">
                                      <p:cBhvr override="childStyle">
                                        <p:cTn id="27" dur="250" autoRev="1" fill="remove"/>
                                        <p:tgtEl>
                                          <p:spTgt spid="3">
                                            <p:txEl>
                                              <p:pRg st="3" end="3"/>
                                            </p:txEl>
                                          </p:spTgt>
                                        </p:tgtEl>
                                        <p:attrNameLst>
                                          <p:attrName>style.color</p:attrName>
                                        </p:attrNameLst>
                                      </p:cBhvr>
                                      <p:to>
                                        <a:schemeClr val="bg1"/>
                                      </p:to>
                                    </p:animClr>
                                    <p:animClr clrSpc="rgb" dir="cw">
                                      <p:cBhvr>
                                        <p:cTn id="28" dur="250" autoRev="1" fill="remove"/>
                                        <p:tgtEl>
                                          <p:spTgt spid="3">
                                            <p:txEl>
                                              <p:pRg st="3" end="3"/>
                                            </p:txEl>
                                          </p:spTgt>
                                        </p:tgtEl>
                                        <p:attrNameLst>
                                          <p:attrName>fillcolor</p:attrName>
                                        </p:attrNameLst>
                                      </p:cBhvr>
                                      <p:to>
                                        <a:schemeClr val="bg1"/>
                                      </p:to>
                                    </p:animClr>
                                    <p:set>
                                      <p:cBhvr>
                                        <p:cTn id="29" dur="250" autoRev="1" fill="remove"/>
                                        <p:tgtEl>
                                          <p:spTgt spid="3">
                                            <p:txEl>
                                              <p:pRg st="3" end="3"/>
                                            </p:txEl>
                                          </p:spTgt>
                                        </p:tgtEl>
                                        <p:attrNameLst>
                                          <p:attrName>fill.type</p:attrName>
                                        </p:attrNameLst>
                                      </p:cBhvr>
                                      <p:to>
                                        <p:strVal val="solid"/>
                                      </p:to>
                                    </p:set>
                                    <p:set>
                                      <p:cBhvr>
                                        <p:cTn id="30" dur="250" autoRev="1" fill="remove"/>
                                        <p:tgtEl>
                                          <p:spTgt spid="3">
                                            <p:txEl>
                                              <p:pRg st="3" end="3"/>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spcAft>
                <a:spcPts val="600"/>
              </a:spcAft>
            </a:pPr>
            <a:r>
              <a:rPr lang="en-US">
                <a:latin typeface="Bahnschrift" panose="020B0502040204020203" pitchFamily="34" charset="0"/>
                <a:cs typeface="Times New Roman" panose="02020603050405020304" pitchFamily="18" charset="0"/>
              </a:rPr>
              <a:t>Ứng dụng của nhận dạng</a:t>
            </a:r>
          </a:p>
        </p:txBody>
      </p:sp>
      <p:pic>
        <p:nvPicPr>
          <p:cNvPr id="3074" name="Picture 2">
            <a:extLst>
              <a:ext uri="{FF2B5EF4-FFF2-40B4-BE49-F238E27FC236}">
                <a16:creationId xmlns:a16="http://schemas.microsoft.com/office/drawing/2014/main" id="{041ED58E-F656-0690-52C9-B3EBDCF890B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3403" y="1001784"/>
            <a:ext cx="5092062" cy="4854431"/>
          </a:xfrm>
          <a:custGeom>
            <a:avLst/>
            <a:gdLst/>
            <a:ahLst/>
            <a:cxnLst/>
            <a:rect l="l" t="t" r="r" b="b"/>
            <a:pathLst>
              <a:path w="5092062" h="5759450">
                <a:moveTo>
                  <a:pt x="0" y="0"/>
                </a:moveTo>
                <a:lnTo>
                  <a:pt x="5092062" y="0"/>
                </a:lnTo>
                <a:lnTo>
                  <a:pt x="5092062" y="5759450"/>
                </a:lnTo>
                <a:lnTo>
                  <a:pt x="0" y="575945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Action Recognition</a:t>
            </a:r>
          </a:p>
          <a:p>
            <a:pPr>
              <a:lnSpc>
                <a:spcPct val="110000"/>
              </a:lnSpc>
              <a:spcBef>
                <a:spcPts val="1000"/>
              </a:spcBef>
              <a:spcAft>
                <a:spcPts val="800"/>
              </a:spcAft>
            </a:pP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47</a:t>
            </a:fld>
            <a:endParaRPr lang="en-US">
              <a:solidFill>
                <a:schemeClr val="tx1">
                  <a:alpha val="80000"/>
                </a:schemeClr>
              </a:solidFill>
            </a:endParaRPr>
          </a:p>
        </p:txBody>
      </p:sp>
      <p:sp>
        <p:nvSpPr>
          <p:cNvPr id="4" name="Date Placeholder 13">
            <a:extLst>
              <a:ext uri="{FF2B5EF4-FFF2-40B4-BE49-F238E27FC236}">
                <a16:creationId xmlns:a16="http://schemas.microsoft.com/office/drawing/2014/main" id="{6D0E3D45-5566-DDE9-88D4-CD3F4F7845E7}"/>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057020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pic>
        <p:nvPicPr>
          <p:cNvPr id="3074" name="Picture 2">
            <a:extLst>
              <a:ext uri="{FF2B5EF4-FFF2-40B4-BE49-F238E27FC236}">
                <a16:creationId xmlns:a16="http://schemas.microsoft.com/office/drawing/2014/main" id="{041ED58E-F656-0690-52C9-B3EBDCF890B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3403" y="1001784"/>
            <a:ext cx="5092062" cy="4854431"/>
          </a:xfrm>
          <a:custGeom>
            <a:avLst/>
            <a:gdLst/>
            <a:ahLst/>
            <a:cxnLst/>
            <a:rect l="l" t="t" r="r" b="b"/>
            <a:pathLst>
              <a:path w="5092062" h="5759450">
                <a:moveTo>
                  <a:pt x="0" y="0"/>
                </a:moveTo>
                <a:lnTo>
                  <a:pt x="5092062" y="0"/>
                </a:lnTo>
                <a:lnTo>
                  <a:pt x="5092062" y="5759450"/>
                </a:lnTo>
                <a:lnTo>
                  <a:pt x="0" y="575945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Action Recognition</a:t>
            </a:r>
          </a:p>
          <a:p>
            <a:pPr fontAlgn="base">
              <a:lnSpc>
                <a:spcPct val="110000"/>
              </a:lnSpc>
              <a:spcBef>
                <a:spcPts val="0"/>
              </a:spcBef>
              <a:spcAft>
                <a:spcPts val="800"/>
              </a:spcAft>
            </a:pPr>
            <a:r>
              <a:rPr lang="en-US" sz="2000">
                <a:solidFill>
                  <a:schemeClr val="tx1">
                    <a:alpha val="60000"/>
                  </a:schemeClr>
                </a:solidFill>
              </a:rPr>
              <a:t>Nhận </a:t>
            </a:r>
            <a:r>
              <a:rPr lang="en-US" sz="2000" dirty="0" err="1">
                <a:solidFill>
                  <a:schemeClr val="tx1">
                    <a:alpha val="60000"/>
                  </a:schemeClr>
                </a:solidFill>
              </a:rPr>
              <a:t>biết</a:t>
            </a:r>
            <a:r>
              <a:rPr lang="en-US" sz="2000" dirty="0">
                <a:solidFill>
                  <a:schemeClr val="tx1">
                    <a:alpha val="60000"/>
                  </a:schemeClr>
                </a:solidFill>
              </a:rPr>
              <a:t>, </a:t>
            </a:r>
            <a:r>
              <a:rPr lang="en-US" sz="2000" dirty="0" err="1">
                <a:solidFill>
                  <a:schemeClr val="tx1">
                    <a:alpha val="60000"/>
                  </a:schemeClr>
                </a:solidFill>
              </a:rPr>
              <a:t>xác</a:t>
            </a:r>
            <a:r>
              <a:rPr lang="en-US" sz="2000" dirty="0">
                <a:solidFill>
                  <a:schemeClr val="tx1">
                    <a:alpha val="60000"/>
                  </a:schemeClr>
                </a:solidFill>
              </a:rPr>
              <a:t> </a:t>
            </a:r>
            <a:r>
              <a:rPr lang="en-US" sz="2000" dirty="0" err="1">
                <a:solidFill>
                  <a:schemeClr val="tx1">
                    <a:alpha val="60000"/>
                  </a:schemeClr>
                </a:solidFill>
              </a:rPr>
              <a:t>định</a:t>
            </a:r>
            <a:r>
              <a:rPr lang="en-US" sz="2000" dirty="0">
                <a:solidFill>
                  <a:schemeClr val="tx1">
                    <a:alpha val="60000"/>
                  </a:schemeClr>
                </a:solidFill>
              </a:rPr>
              <a:t> </a:t>
            </a:r>
            <a:r>
              <a:rPr lang="en-US" sz="2000" dirty="0" err="1">
                <a:solidFill>
                  <a:schemeClr val="tx1">
                    <a:alpha val="60000"/>
                  </a:schemeClr>
                </a:solidFill>
              </a:rPr>
              <a:t>vị</a:t>
            </a:r>
            <a:r>
              <a:rPr lang="en-US" sz="2000" dirty="0">
                <a:solidFill>
                  <a:schemeClr val="tx1">
                    <a:alpha val="60000"/>
                  </a:schemeClr>
                </a:solidFill>
              </a:rPr>
              <a:t> </a:t>
            </a:r>
            <a:r>
              <a:rPr lang="en-US" sz="2000" dirty="0" err="1">
                <a:solidFill>
                  <a:schemeClr val="tx1">
                    <a:alpha val="60000"/>
                  </a:schemeClr>
                </a:solidFill>
              </a:rPr>
              <a:t>trí</a:t>
            </a:r>
            <a:r>
              <a:rPr lang="en-US" sz="2000" dirty="0">
                <a:solidFill>
                  <a:schemeClr val="tx1">
                    <a:alpha val="60000"/>
                  </a:schemeClr>
                </a:solidFill>
              </a:rPr>
              <a:t> </a:t>
            </a:r>
            <a:r>
              <a:rPr lang="en-US" sz="2000" dirty="0" err="1">
                <a:solidFill>
                  <a:schemeClr val="tx1">
                    <a:alpha val="60000"/>
                  </a:schemeClr>
                </a:solidFill>
              </a:rPr>
              <a:t>và</a:t>
            </a:r>
            <a:r>
              <a:rPr lang="en-US" sz="2000" dirty="0">
                <a:solidFill>
                  <a:schemeClr val="tx1">
                    <a:alpha val="60000"/>
                  </a:schemeClr>
                </a:solidFill>
              </a:rPr>
              <a:t> </a:t>
            </a:r>
            <a:r>
              <a:rPr lang="en-US" sz="2000" dirty="0" err="1">
                <a:solidFill>
                  <a:schemeClr val="tx1">
                    <a:alpha val="60000"/>
                  </a:schemeClr>
                </a:solidFill>
              </a:rPr>
              <a:t>dự</a:t>
            </a:r>
            <a:r>
              <a:rPr lang="en-US" sz="2000" dirty="0">
                <a:solidFill>
                  <a:schemeClr val="tx1">
                    <a:alpha val="60000"/>
                  </a:schemeClr>
                </a:solidFill>
              </a:rPr>
              <a:t> </a:t>
            </a:r>
            <a:r>
              <a:rPr lang="en-US" sz="2000" dirty="0" err="1">
                <a:solidFill>
                  <a:schemeClr val="tx1">
                    <a:alpha val="60000"/>
                  </a:schemeClr>
                </a:solidFill>
              </a:rPr>
              <a:t>đoán</a:t>
            </a:r>
            <a:r>
              <a:rPr lang="en-US" sz="2000" dirty="0">
                <a:solidFill>
                  <a:schemeClr val="tx1">
                    <a:alpha val="60000"/>
                  </a:schemeClr>
                </a:solidFill>
              </a:rPr>
              <a:t> </a:t>
            </a:r>
            <a:r>
              <a:rPr lang="en-US" sz="2000" dirty="0" err="1">
                <a:solidFill>
                  <a:schemeClr val="tx1">
                    <a:alpha val="60000"/>
                  </a:schemeClr>
                </a:solidFill>
              </a:rPr>
              <a:t>các</a:t>
            </a:r>
            <a:r>
              <a:rPr lang="en-US" sz="2000" dirty="0">
                <a:solidFill>
                  <a:schemeClr val="tx1">
                    <a:alpha val="60000"/>
                  </a:schemeClr>
                </a:solidFill>
              </a:rPr>
              <a:t> </a:t>
            </a:r>
            <a:r>
              <a:rPr lang="en-US" sz="2000" dirty="0" err="1">
                <a:solidFill>
                  <a:schemeClr val="tx1">
                    <a:alpha val="60000"/>
                  </a:schemeClr>
                </a:solidFill>
              </a:rPr>
              <a:t>hành</a:t>
            </a:r>
            <a:r>
              <a:rPr lang="en-US" sz="2000" dirty="0">
                <a:solidFill>
                  <a:schemeClr val="tx1">
                    <a:alpha val="60000"/>
                  </a:schemeClr>
                </a:solidFill>
              </a:rPr>
              <a:t> vi </a:t>
            </a:r>
            <a:r>
              <a:rPr lang="en-US" sz="2000" err="1">
                <a:solidFill>
                  <a:schemeClr val="tx1">
                    <a:alpha val="60000"/>
                  </a:schemeClr>
                </a:solidFill>
              </a:rPr>
              <a:t>của</a:t>
            </a:r>
            <a:r>
              <a:rPr lang="en-US" sz="2000">
                <a:solidFill>
                  <a:schemeClr val="tx1">
                    <a:alpha val="60000"/>
                  </a:schemeClr>
                </a:solidFill>
              </a:rPr>
              <a:t> đối tượng trong </a:t>
            </a:r>
            <a:r>
              <a:rPr lang="en-US" sz="2000" dirty="0">
                <a:solidFill>
                  <a:schemeClr val="tx1">
                    <a:alpha val="60000"/>
                  </a:schemeClr>
                </a:solidFill>
              </a:rPr>
              <a:t>video. </a:t>
            </a:r>
          </a:p>
          <a:p>
            <a:pPr fontAlgn="base">
              <a:lnSpc>
                <a:spcPct val="110000"/>
              </a:lnSpc>
              <a:spcBef>
                <a:spcPts val="0"/>
              </a:spcBef>
              <a:spcAft>
                <a:spcPts val="800"/>
              </a:spcAft>
            </a:pPr>
            <a:r>
              <a:rPr lang="en-US" sz="2000" dirty="0">
                <a:solidFill>
                  <a:schemeClr val="tx1">
                    <a:alpha val="60000"/>
                  </a:schemeClr>
                </a:solidFill>
              </a:rPr>
              <a:t>Skeleton </a:t>
            </a:r>
            <a:r>
              <a:rPr lang="en-US" sz="2000" dirty="0" err="1">
                <a:solidFill>
                  <a:schemeClr val="tx1">
                    <a:alpha val="60000"/>
                  </a:schemeClr>
                </a:solidFill>
              </a:rPr>
              <a:t>đặc</a:t>
            </a:r>
            <a:r>
              <a:rPr lang="en-US" sz="2000" dirty="0">
                <a:solidFill>
                  <a:schemeClr val="tx1">
                    <a:alpha val="60000"/>
                  </a:schemeClr>
                </a:solidFill>
              </a:rPr>
              <a:t> </a:t>
            </a:r>
            <a:r>
              <a:rPr lang="en-US" sz="2000" dirty="0" err="1">
                <a:solidFill>
                  <a:schemeClr val="tx1">
                    <a:alpha val="60000"/>
                  </a:schemeClr>
                </a:solidFill>
              </a:rPr>
              <a:t>trưng</a:t>
            </a:r>
            <a:r>
              <a:rPr lang="en-US" sz="2000" dirty="0">
                <a:solidFill>
                  <a:schemeClr val="tx1">
                    <a:alpha val="60000"/>
                  </a:schemeClr>
                </a:solidFill>
              </a:rPr>
              <a:t> </a:t>
            </a:r>
            <a:r>
              <a:rPr lang="en-US" sz="2000" dirty="0" err="1">
                <a:solidFill>
                  <a:schemeClr val="tx1">
                    <a:alpha val="60000"/>
                  </a:schemeClr>
                </a:solidFill>
              </a:rPr>
              <a:t>cho</a:t>
            </a:r>
            <a:r>
              <a:rPr lang="en-US" sz="2000" dirty="0">
                <a:solidFill>
                  <a:schemeClr val="tx1">
                    <a:alpha val="60000"/>
                  </a:schemeClr>
                </a:solidFill>
              </a:rPr>
              <a:t> </a:t>
            </a:r>
            <a:r>
              <a:rPr lang="en-US" sz="2000" dirty="0" err="1">
                <a:solidFill>
                  <a:schemeClr val="tx1">
                    <a:alpha val="60000"/>
                  </a:schemeClr>
                </a:solidFill>
              </a:rPr>
              <a:t>tư</a:t>
            </a:r>
            <a:r>
              <a:rPr lang="en-US" sz="2000" dirty="0">
                <a:solidFill>
                  <a:schemeClr val="tx1">
                    <a:alpha val="60000"/>
                  </a:schemeClr>
                </a:solidFill>
              </a:rPr>
              <a:t> </a:t>
            </a:r>
            <a:r>
              <a:rPr lang="en-US" sz="2000" err="1">
                <a:solidFill>
                  <a:schemeClr val="tx1">
                    <a:alpha val="60000"/>
                  </a:schemeClr>
                </a:solidFill>
              </a:rPr>
              <a:t>thế</a:t>
            </a:r>
            <a:r>
              <a:rPr lang="en-US" sz="2000">
                <a:solidFill>
                  <a:schemeClr val="tx1">
                    <a:alpha val="60000"/>
                  </a:schemeClr>
                </a:solidFill>
              </a:rPr>
              <a:t> đối tượng và </a:t>
            </a:r>
            <a:r>
              <a:rPr lang="en-US" sz="2000" dirty="0" err="1">
                <a:solidFill>
                  <a:schemeClr val="tx1">
                    <a:alpha val="60000"/>
                  </a:schemeClr>
                </a:solidFill>
              </a:rPr>
              <a:t>có</a:t>
            </a:r>
            <a:r>
              <a:rPr lang="en-US" sz="2000" dirty="0">
                <a:solidFill>
                  <a:schemeClr val="tx1">
                    <a:alpha val="60000"/>
                  </a:schemeClr>
                </a:solidFill>
              </a:rPr>
              <a:t> </a:t>
            </a:r>
            <a:r>
              <a:rPr lang="en-US" sz="2000" dirty="0" err="1">
                <a:solidFill>
                  <a:schemeClr val="tx1">
                    <a:alpha val="60000"/>
                  </a:schemeClr>
                </a:solidFill>
              </a:rPr>
              <a:t>thể</a:t>
            </a:r>
            <a:r>
              <a:rPr lang="en-US" sz="2000" dirty="0">
                <a:solidFill>
                  <a:schemeClr val="tx1">
                    <a:alpha val="60000"/>
                  </a:schemeClr>
                </a:solidFill>
              </a:rPr>
              <a:t> </a:t>
            </a:r>
            <a:r>
              <a:rPr lang="en-US" sz="2000" dirty="0" err="1">
                <a:solidFill>
                  <a:schemeClr val="tx1">
                    <a:alpha val="60000"/>
                  </a:schemeClr>
                </a:solidFill>
              </a:rPr>
              <a:t>sử</a:t>
            </a:r>
            <a:r>
              <a:rPr lang="en-US" sz="2000" dirty="0">
                <a:solidFill>
                  <a:schemeClr val="tx1">
                    <a:alpha val="60000"/>
                  </a:schemeClr>
                </a:solidFill>
              </a:rPr>
              <a:t> </a:t>
            </a:r>
            <a:r>
              <a:rPr lang="en-US" sz="2000" dirty="0" err="1">
                <a:solidFill>
                  <a:schemeClr val="tx1">
                    <a:alpha val="60000"/>
                  </a:schemeClr>
                </a:solidFill>
              </a:rPr>
              <a:t>dụng</a:t>
            </a:r>
            <a:r>
              <a:rPr lang="en-US" sz="2000" dirty="0">
                <a:solidFill>
                  <a:schemeClr val="tx1">
                    <a:alpha val="60000"/>
                  </a:schemeClr>
                </a:solidFill>
              </a:rPr>
              <a:t> </a:t>
            </a:r>
            <a:r>
              <a:rPr lang="en-US" sz="2000" dirty="0" err="1">
                <a:solidFill>
                  <a:schemeClr val="tx1">
                    <a:alpha val="60000"/>
                  </a:schemeClr>
                </a:solidFill>
              </a:rPr>
              <a:t>làm</a:t>
            </a:r>
            <a:r>
              <a:rPr lang="en-US" sz="2000" dirty="0">
                <a:solidFill>
                  <a:schemeClr val="tx1">
                    <a:alpha val="60000"/>
                  </a:schemeClr>
                </a:solidFill>
              </a:rPr>
              <a:t> </a:t>
            </a:r>
            <a:r>
              <a:rPr lang="en-US" sz="2000" err="1">
                <a:solidFill>
                  <a:schemeClr val="tx1">
                    <a:alpha val="60000"/>
                  </a:schemeClr>
                </a:solidFill>
              </a:rPr>
              <a:t>đầu</a:t>
            </a:r>
            <a:r>
              <a:rPr lang="en-US" sz="2000">
                <a:solidFill>
                  <a:schemeClr val="tx1">
                    <a:alpha val="60000"/>
                  </a:schemeClr>
                </a:solidFill>
              </a:rPr>
              <a:t> vào. </a:t>
            </a:r>
            <a:endParaRPr lang="en-US" sz="2000" dirty="0">
              <a:solidFill>
                <a:schemeClr val="tx1">
                  <a:alpha val="60000"/>
                </a:schemeClr>
              </a:solidFill>
            </a:endParaRPr>
          </a:p>
          <a:p>
            <a:pPr indent="-228600">
              <a:lnSpc>
                <a:spcPct val="110000"/>
              </a:lnSpc>
              <a:spcBef>
                <a:spcPts val="1000"/>
              </a:spcBef>
              <a:spcAft>
                <a:spcPts val="800"/>
              </a:spcAft>
              <a:buFont typeface="Arial" panose="020B0604020202020204" pitchFamily="34" charset="0"/>
              <a:buChar char="•"/>
            </a:pP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48</a:t>
            </a:fld>
            <a:endParaRPr lang="en-US">
              <a:solidFill>
                <a:schemeClr val="tx1">
                  <a:alpha val="80000"/>
                </a:schemeClr>
              </a:solidFill>
            </a:endParaRPr>
          </a:p>
        </p:txBody>
      </p:sp>
      <p:sp>
        <p:nvSpPr>
          <p:cNvPr id="4" name="Date Placeholder 13">
            <a:extLst>
              <a:ext uri="{FF2B5EF4-FFF2-40B4-BE49-F238E27FC236}">
                <a16:creationId xmlns:a16="http://schemas.microsoft.com/office/drawing/2014/main" id="{968CE93A-38FB-FEB3-FD55-8ECEBDDC6480}"/>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45435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Gesture Recognition</a:t>
            </a:r>
          </a:p>
          <a:p>
            <a:pPr>
              <a:lnSpc>
                <a:spcPct val="110000"/>
              </a:lnSpc>
              <a:spcBef>
                <a:spcPts val="1000"/>
              </a:spcBef>
              <a:spcAft>
                <a:spcPts val="800"/>
              </a:spcAft>
            </a:pP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49</a:t>
            </a:fld>
            <a:endParaRPr lang="en-US">
              <a:solidFill>
                <a:schemeClr val="tx1">
                  <a:alpha val="80000"/>
                </a:schemeClr>
              </a:solidFill>
            </a:endParaRPr>
          </a:p>
        </p:txBody>
      </p:sp>
      <p:pic>
        <p:nvPicPr>
          <p:cNvPr id="4098" name="Picture 2">
            <a:extLst>
              <a:ext uri="{FF2B5EF4-FFF2-40B4-BE49-F238E27FC236}">
                <a16:creationId xmlns:a16="http://schemas.microsoft.com/office/drawing/2014/main" id="{4B6334F9-3AF7-42BD-1177-BFB3EAE13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555" y="1418806"/>
            <a:ext cx="4202499" cy="225664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PDF] Hand gesture recognition using a neural network shape fitting  technique | Semantic Scholar">
            <a:extLst>
              <a:ext uri="{FF2B5EF4-FFF2-40B4-BE49-F238E27FC236}">
                <a16:creationId xmlns:a16="http://schemas.microsoft.com/office/drawing/2014/main" id="{404E1DFA-F491-CB83-6FE3-C425C51265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979" b="3347"/>
          <a:stretch/>
        </p:blipFill>
        <p:spPr bwMode="auto">
          <a:xfrm>
            <a:off x="912556" y="3763733"/>
            <a:ext cx="4202498" cy="1526877"/>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F8E1756C-035E-80B9-60F2-951A47503F66}"/>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88823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6284688"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Thành</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tựu</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đạt</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được</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và</a:t>
            </a:r>
            <a:r>
              <a:rPr lang="en-US" sz="4800" dirty="0">
                <a:latin typeface="Bahnschrift" panose="020B0502040204020203" pitchFamily="34" charset="0"/>
                <a:cs typeface="Times New Roman" panose="02020603050405020304" pitchFamily="18" charset="0"/>
              </a:rPr>
              <a:t> ý </a:t>
            </a:r>
            <a:r>
              <a:rPr lang="en-US" sz="4800" dirty="0" err="1">
                <a:latin typeface="Bahnschrift" panose="020B0502040204020203" pitchFamily="34" charset="0"/>
                <a:cs typeface="Times New Roman" panose="02020603050405020304" pitchFamily="18" charset="0"/>
              </a:rPr>
              <a:t>tưởng</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phát</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triển</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7" name="Subtitle 6">
            <a:extLst>
              <a:ext uri="{FF2B5EF4-FFF2-40B4-BE49-F238E27FC236}">
                <a16:creationId xmlns:a16="http://schemas.microsoft.com/office/drawing/2014/main" id="{CB1FC1A2-4BF4-036C-4CE1-ACCBF860EF6C}"/>
              </a:ext>
            </a:extLst>
          </p:cNvPr>
          <p:cNvSpPr>
            <a:spLocks noGrp="1"/>
          </p:cNvSpPr>
          <p:nvPr>
            <p:ph type="subTitle" idx="1"/>
          </p:nvPr>
        </p:nvSpPr>
        <p:spPr>
          <a:xfrm>
            <a:off x="550863" y="3566339"/>
            <a:ext cx="5437187" cy="360772"/>
          </a:xfrm>
        </p:spPr>
        <p:txBody>
          <a:bodyPr/>
          <a:lstStyle/>
          <a:p>
            <a:pPr marL="0" lvl="2" indent="0" algn="just" fontAlgn="base">
              <a:lnSpc>
                <a:spcPct val="80000"/>
              </a:lnSpc>
              <a:spcBef>
                <a:spcPts val="1000"/>
              </a:spcBef>
              <a:buNone/>
            </a:pPr>
            <a:r>
              <a:rPr lang="en-US" sz="2000" dirty="0" err="1"/>
              <a:t>Thành</a:t>
            </a:r>
            <a:r>
              <a:rPr lang="en-US" sz="2000" dirty="0"/>
              <a:t> </a:t>
            </a:r>
            <a:r>
              <a:rPr lang="en-US" sz="2000" dirty="0" err="1"/>
              <a:t>tựu</a:t>
            </a:r>
            <a:r>
              <a:rPr lang="en-US" sz="2000" dirty="0"/>
              <a:t> </a:t>
            </a:r>
            <a:r>
              <a:rPr lang="en-US" sz="2000" dirty="0" err="1"/>
              <a:t>hiện</a:t>
            </a:r>
            <a:r>
              <a:rPr lang="en-US" sz="2000" dirty="0"/>
              <a:t> nay </a:t>
            </a:r>
            <a:r>
              <a:rPr lang="en-US" sz="2000" dirty="0" err="1"/>
              <a:t>của</a:t>
            </a:r>
            <a:r>
              <a:rPr lang="en-US" sz="2000" dirty="0"/>
              <a:t> </a:t>
            </a:r>
            <a:r>
              <a:rPr lang="en-US" sz="2000" dirty="0" err="1"/>
              <a:t>lĩnh</a:t>
            </a:r>
            <a:r>
              <a:rPr lang="en-US" sz="2000" dirty="0"/>
              <a:t> </a:t>
            </a:r>
            <a:r>
              <a:rPr lang="en-US" sz="2000" err="1"/>
              <a:t>vực</a:t>
            </a:r>
            <a:r>
              <a:rPr lang="en-US" sz="2000"/>
              <a:t> này.</a:t>
            </a:r>
            <a:endParaRPr lang="en-US" sz="2000" dirty="0"/>
          </a:p>
        </p:txBody>
      </p:sp>
      <p:sp>
        <p:nvSpPr>
          <p:cNvPr id="3" name="Date Placeholder 13">
            <a:extLst>
              <a:ext uri="{FF2B5EF4-FFF2-40B4-BE49-F238E27FC236}">
                <a16:creationId xmlns:a16="http://schemas.microsoft.com/office/drawing/2014/main" id="{F6A0470D-F6DF-A559-A570-FABEDF5D5A94}"/>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9" name="Subtitle 6">
            <a:extLst>
              <a:ext uri="{FF2B5EF4-FFF2-40B4-BE49-F238E27FC236}">
                <a16:creationId xmlns:a16="http://schemas.microsoft.com/office/drawing/2014/main" id="{DCC8CEDB-F649-B2EF-2267-4451664B620D}"/>
              </a:ext>
            </a:extLst>
          </p:cNvPr>
          <p:cNvSpPr txBox="1">
            <a:spLocks/>
          </p:cNvSpPr>
          <p:nvPr/>
        </p:nvSpPr>
        <p:spPr>
          <a:xfrm>
            <a:off x="550862" y="4419985"/>
            <a:ext cx="5437187" cy="360772"/>
          </a:xfrm>
          <a:prstGeom prst="rect">
            <a:avLst/>
          </a:prstGeom>
        </p:spPr>
        <p:txBody>
          <a:bodyPr vert="horz" wrap="square" lIns="0" tIns="0" rIns="0" bIns="0" rtlCol="0">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None/>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2" indent="0" algn="just" fontAlgn="base">
              <a:lnSpc>
                <a:spcPct val="80000"/>
              </a:lnSpc>
              <a:spcBef>
                <a:spcPts val="1000"/>
              </a:spcBef>
              <a:buFont typeface="Arial" panose="020B0604020202020204" pitchFamily="34" charset="0"/>
              <a:buNone/>
            </a:pPr>
            <a:r>
              <a:rPr lang="en-US" sz="2000"/>
              <a:t>Ý tưởng phát triển đồ án.</a:t>
            </a:r>
            <a:endParaRPr lang="en-US" sz="2000" dirty="0"/>
          </a:p>
        </p:txBody>
      </p:sp>
    </p:spTree>
    <p:extLst>
      <p:ext uri="{BB962C8B-B14F-4D97-AF65-F5344CB8AC3E}">
        <p14:creationId xmlns:p14="http://schemas.microsoft.com/office/powerpoint/2010/main" val="10364497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7">
                                            <p:txEl>
                                              <p:pRg st="0" end="0"/>
                                            </p:txEl>
                                          </p:spTgt>
                                        </p:tgtEl>
                                        <p:attrNameLst>
                                          <p:attrName>style.color</p:attrName>
                                        </p:attrNameLst>
                                      </p:cBhvr>
                                      <p:to>
                                        <a:schemeClr val="bg1"/>
                                      </p:to>
                                    </p:animClr>
                                    <p:animClr clrSpc="rgb" dir="cw">
                                      <p:cBhvr>
                                        <p:cTn id="7" dur="250" autoRev="1" fill="remove"/>
                                        <p:tgtEl>
                                          <p:spTgt spid="7">
                                            <p:txEl>
                                              <p:pRg st="0" end="0"/>
                                            </p:txEl>
                                          </p:spTgt>
                                        </p:tgtEl>
                                        <p:attrNameLst>
                                          <p:attrName>fillcolor</p:attrName>
                                        </p:attrNameLst>
                                      </p:cBhvr>
                                      <p:to>
                                        <a:schemeClr val="bg1"/>
                                      </p:to>
                                    </p:animClr>
                                    <p:set>
                                      <p:cBhvr>
                                        <p:cTn id="8" dur="250" autoRev="1" fill="remove"/>
                                        <p:tgtEl>
                                          <p:spTgt spid="7">
                                            <p:txEl>
                                              <p:pRg st="0" end="0"/>
                                            </p:txEl>
                                          </p:spTgt>
                                        </p:tgtEl>
                                        <p:attrNameLst>
                                          <p:attrName>fill.type</p:attrName>
                                        </p:attrNameLst>
                                      </p:cBhvr>
                                      <p:to>
                                        <p:strVal val="solid"/>
                                      </p:to>
                                    </p:set>
                                    <p:set>
                                      <p:cBhvr>
                                        <p:cTn id="9" dur="250" autoRev="1" fill="remove"/>
                                        <p:tgtEl>
                                          <p:spTgt spid="7">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7" presetClass="emph" presetSubtype="0" fill="remove" grpId="0" nodeType="clickEffect">
                                  <p:stCondLst>
                                    <p:cond delay="0"/>
                                  </p:stCondLst>
                                  <p:childTnLst>
                                    <p:animClr clrSpc="rgb" dir="cw">
                                      <p:cBhvr override="childStyle">
                                        <p:cTn id="13" dur="250" autoRev="1" fill="remove"/>
                                        <p:tgtEl>
                                          <p:spTgt spid="9">
                                            <p:txEl>
                                              <p:pRg st="0" end="0"/>
                                            </p:txEl>
                                          </p:spTgt>
                                        </p:tgtEl>
                                        <p:attrNameLst>
                                          <p:attrName>style.color</p:attrName>
                                        </p:attrNameLst>
                                      </p:cBhvr>
                                      <p:to>
                                        <a:schemeClr val="bg1"/>
                                      </p:to>
                                    </p:animClr>
                                    <p:animClr clrSpc="rgb" dir="cw">
                                      <p:cBhvr>
                                        <p:cTn id="14" dur="250" autoRev="1" fill="remove"/>
                                        <p:tgtEl>
                                          <p:spTgt spid="9">
                                            <p:txEl>
                                              <p:pRg st="0" end="0"/>
                                            </p:txEl>
                                          </p:spTgt>
                                        </p:tgtEl>
                                        <p:attrNameLst>
                                          <p:attrName>fillcolor</p:attrName>
                                        </p:attrNameLst>
                                      </p:cBhvr>
                                      <p:to>
                                        <a:schemeClr val="bg1"/>
                                      </p:to>
                                    </p:animClr>
                                    <p:set>
                                      <p:cBhvr>
                                        <p:cTn id="15" dur="250" autoRev="1" fill="remove"/>
                                        <p:tgtEl>
                                          <p:spTgt spid="9">
                                            <p:txEl>
                                              <p:pRg st="0" end="0"/>
                                            </p:txEl>
                                          </p:spTgt>
                                        </p:tgtEl>
                                        <p:attrNameLst>
                                          <p:attrName>fill.type</p:attrName>
                                        </p:attrNameLst>
                                      </p:cBhvr>
                                      <p:to>
                                        <p:strVal val="solid"/>
                                      </p:to>
                                    </p:set>
                                    <p:set>
                                      <p:cBhvr>
                                        <p:cTn id="16" dur="250" autoRev="1" fill="remove"/>
                                        <p:tgtEl>
                                          <p:spTgt spid="9">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Gesture Recognition</a:t>
            </a:r>
          </a:p>
          <a:p>
            <a:pPr algn="just" rtl="0" fontAlgn="base">
              <a:spcBef>
                <a:spcPts val="0"/>
              </a:spcBef>
              <a:spcAft>
                <a:spcPts val="4100"/>
              </a:spcAft>
            </a:pPr>
            <a:r>
              <a:rPr lang="en-US" sz="2000">
                <a:solidFill>
                  <a:schemeClr val="tx1">
                    <a:alpha val="60000"/>
                  </a:schemeClr>
                </a:solidFill>
              </a:rPr>
              <a:t>N</a:t>
            </a:r>
            <a:r>
              <a:rPr lang="vi-VN" sz="2000">
                <a:solidFill>
                  <a:schemeClr val="tx1">
                    <a:alpha val="60000"/>
                  </a:schemeClr>
                </a:solidFill>
              </a:rPr>
              <a:t>hận </a:t>
            </a:r>
            <a:r>
              <a:rPr lang="vi-VN" sz="2000" dirty="0" err="1">
                <a:solidFill>
                  <a:schemeClr val="tx1">
                    <a:alpha val="60000"/>
                  </a:schemeClr>
                </a:solidFill>
              </a:rPr>
              <a:t>dạng</a:t>
            </a:r>
            <a:r>
              <a:rPr lang="vi-VN" sz="2000" dirty="0">
                <a:solidFill>
                  <a:schemeClr val="tx1">
                    <a:alpha val="60000"/>
                  </a:schemeClr>
                </a:solidFill>
              </a:rPr>
              <a:t> </a:t>
            </a:r>
            <a:r>
              <a:rPr lang="vi-VN" sz="2000" dirty="0" err="1">
                <a:solidFill>
                  <a:schemeClr val="tx1">
                    <a:alpha val="60000"/>
                  </a:schemeClr>
                </a:solidFill>
              </a:rPr>
              <a:t>và</a:t>
            </a:r>
            <a:r>
              <a:rPr lang="vi-VN" sz="2000" dirty="0">
                <a:solidFill>
                  <a:schemeClr val="tx1">
                    <a:alpha val="60000"/>
                  </a:schemeClr>
                </a:solidFill>
              </a:rPr>
              <a:t> phân </a:t>
            </a:r>
            <a:r>
              <a:rPr lang="vi-VN" sz="2000" dirty="0" err="1">
                <a:solidFill>
                  <a:schemeClr val="tx1">
                    <a:alpha val="60000"/>
                  </a:schemeClr>
                </a:solidFill>
              </a:rPr>
              <a:t>loại</a:t>
            </a:r>
            <a:r>
              <a:rPr lang="vi-VN" sz="2000" dirty="0">
                <a:solidFill>
                  <a:schemeClr val="tx1">
                    <a:alpha val="60000"/>
                  </a:schemeClr>
                </a:solidFill>
              </a:rPr>
              <a:t> </a:t>
            </a:r>
            <a:r>
              <a:rPr lang="vi-VN" sz="2000" dirty="0" err="1">
                <a:solidFill>
                  <a:schemeClr val="tx1">
                    <a:alpha val="60000"/>
                  </a:schemeClr>
                </a:solidFill>
              </a:rPr>
              <a:t>cử</a:t>
            </a:r>
            <a:r>
              <a:rPr lang="vi-VN" sz="2000" dirty="0">
                <a:solidFill>
                  <a:schemeClr val="tx1">
                    <a:alpha val="60000"/>
                  </a:schemeClr>
                </a:solidFill>
              </a:rPr>
              <a:t> </a:t>
            </a:r>
            <a:r>
              <a:rPr lang="vi-VN" sz="2000" dirty="0" err="1">
                <a:solidFill>
                  <a:schemeClr val="tx1">
                    <a:alpha val="60000"/>
                  </a:schemeClr>
                </a:solidFill>
              </a:rPr>
              <a:t>chỉ</a:t>
            </a:r>
            <a:r>
              <a:rPr lang="vi-VN" sz="2000" dirty="0">
                <a:solidFill>
                  <a:schemeClr val="tx1">
                    <a:alpha val="60000"/>
                  </a:schemeClr>
                </a:solidFill>
              </a:rPr>
              <a:t> tay </a:t>
            </a:r>
            <a:r>
              <a:rPr lang="vi-VN" sz="2000" dirty="0" err="1">
                <a:solidFill>
                  <a:schemeClr val="tx1">
                    <a:alpha val="60000"/>
                  </a:schemeClr>
                </a:solidFill>
              </a:rPr>
              <a:t>của</a:t>
            </a:r>
            <a:r>
              <a:rPr lang="vi-VN" sz="2000" dirty="0">
                <a:solidFill>
                  <a:schemeClr val="tx1">
                    <a:alpha val="60000"/>
                  </a:schemeClr>
                </a:solidFill>
              </a:rPr>
              <a:t> </a:t>
            </a:r>
            <a:r>
              <a:rPr lang="vi-VN" sz="2000" dirty="0" err="1">
                <a:solidFill>
                  <a:schemeClr val="tx1">
                    <a:alpha val="60000"/>
                  </a:schemeClr>
                </a:solidFill>
              </a:rPr>
              <a:t>đối</a:t>
            </a:r>
            <a:r>
              <a:rPr lang="vi-VN" sz="2000" dirty="0">
                <a:solidFill>
                  <a:schemeClr val="tx1">
                    <a:alpha val="60000"/>
                  </a:schemeClr>
                </a:solidFill>
              </a:rPr>
              <a:t> </a:t>
            </a:r>
            <a:r>
              <a:rPr lang="vi-VN" sz="2000" dirty="0" err="1">
                <a:solidFill>
                  <a:schemeClr val="tx1">
                    <a:alpha val="60000"/>
                  </a:schemeClr>
                </a:solidFill>
              </a:rPr>
              <a:t>tượng</a:t>
            </a:r>
            <a:r>
              <a:rPr lang="vi-VN" sz="2000" dirty="0">
                <a:solidFill>
                  <a:schemeClr val="tx1">
                    <a:alpha val="60000"/>
                  </a:schemeClr>
                </a:solidFill>
              </a:rPr>
              <a:t> trong </a:t>
            </a:r>
            <a:r>
              <a:rPr lang="vi-VN" sz="2000" dirty="0" err="1">
                <a:solidFill>
                  <a:schemeClr val="tx1">
                    <a:alpha val="60000"/>
                  </a:schemeClr>
                </a:solidFill>
              </a:rPr>
              <a:t>video</a:t>
            </a:r>
            <a:r>
              <a:rPr lang="vi-VN" sz="2000" dirty="0">
                <a:solidFill>
                  <a:schemeClr val="tx1">
                    <a:alpha val="60000"/>
                  </a:schemeClr>
                </a:solidFill>
              </a:rPr>
              <a:t> </a:t>
            </a:r>
            <a:r>
              <a:rPr lang="vi-VN" sz="2000" dirty="0" err="1">
                <a:solidFill>
                  <a:schemeClr val="tx1">
                    <a:alpha val="60000"/>
                  </a:schemeClr>
                </a:solidFill>
              </a:rPr>
              <a:t>và</a:t>
            </a:r>
            <a:r>
              <a:rPr lang="vi-VN" sz="2000" dirty="0">
                <a:solidFill>
                  <a:schemeClr val="tx1">
                    <a:alpha val="60000"/>
                  </a:schemeClr>
                </a:solidFill>
              </a:rPr>
              <a:t> </a:t>
            </a:r>
            <a:r>
              <a:rPr lang="vi-VN" sz="2000" dirty="0" err="1">
                <a:solidFill>
                  <a:schemeClr val="tx1">
                    <a:alpha val="60000"/>
                  </a:schemeClr>
                </a:solidFill>
              </a:rPr>
              <a:t>hand</a:t>
            </a:r>
            <a:r>
              <a:rPr lang="vi-VN" sz="2000" dirty="0">
                <a:solidFill>
                  <a:schemeClr val="tx1">
                    <a:alpha val="60000"/>
                  </a:schemeClr>
                </a:solidFill>
              </a:rPr>
              <a:t> </a:t>
            </a:r>
            <a:r>
              <a:rPr lang="vi-VN" sz="2000" dirty="0" err="1">
                <a:solidFill>
                  <a:schemeClr val="tx1">
                    <a:alpha val="60000"/>
                  </a:schemeClr>
                </a:solidFill>
              </a:rPr>
              <a:t>keypoints</a:t>
            </a:r>
            <a:r>
              <a:rPr lang="vi-VN" sz="2000" dirty="0">
                <a:solidFill>
                  <a:schemeClr val="tx1">
                    <a:alpha val="60000"/>
                  </a:schemeClr>
                </a:solidFill>
              </a:rPr>
              <a:t> </a:t>
            </a:r>
            <a:r>
              <a:rPr lang="vi-VN" sz="2000" dirty="0" err="1">
                <a:solidFill>
                  <a:schemeClr val="tx1">
                    <a:alpha val="60000"/>
                  </a:schemeClr>
                </a:solidFill>
              </a:rPr>
              <a:t>có</a:t>
            </a:r>
            <a:r>
              <a:rPr lang="vi-VN" sz="2000" dirty="0">
                <a:solidFill>
                  <a:schemeClr val="tx1">
                    <a:alpha val="60000"/>
                  </a:schemeClr>
                </a:solidFill>
              </a:rPr>
              <a:t> </a:t>
            </a:r>
            <a:r>
              <a:rPr lang="vi-VN" sz="2000" dirty="0" err="1">
                <a:solidFill>
                  <a:schemeClr val="tx1">
                    <a:alpha val="60000"/>
                  </a:schemeClr>
                </a:solidFill>
              </a:rPr>
              <a:t>thể</a:t>
            </a:r>
            <a:r>
              <a:rPr lang="vi-VN" sz="2000" dirty="0">
                <a:solidFill>
                  <a:schemeClr val="tx1">
                    <a:alpha val="60000"/>
                  </a:schemeClr>
                </a:solidFill>
              </a:rPr>
              <a:t> </a:t>
            </a:r>
            <a:r>
              <a:rPr lang="vi-VN" sz="2000" dirty="0" err="1">
                <a:solidFill>
                  <a:schemeClr val="tx1">
                    <a:alpha val="60000"/>
                  </a:schemeClr>
                </a:solidFill>
              </a:rPr>
              <a:t>được</a:t>
            </a:r>
            <a:r>
              <a:rPr lang="vi-VN" sz="2000" dirty="0">
                <a:solidFill>
                  <a:schemeClr val="tx1">
                    <a:alpha val="60000"/>
                  </a:schemeClr>
                </a:solidFill>
              </a:rPr>
              <a:t> </a:t>
            </a:r>
            <a:r>
              <a:rPr lang="vi-VN" sz="2000" dirty="0" err="1">
                <a:solidFill>
                  <a:schemeClr val="tx1">
                    <a:alpha val="60000"/>
                  </a:schemeClr>
                </a:solidFill>
              </a:rPr>
              <a:t>dùng</a:t>
            </a:r>
            <a:r>
              <a:rPr lang="vi-VN" sz="2000" dirty="0">
                <a:solidFill>
                  <a:schemeClr val="tx1">
                    <a:alpha val="60000"/>
                  </a:schemeClr>
                </a:solidFill>
              </a:rPr>
              <a:t> </a:t>
            </a:r>
            <a:r>
              <a:rPr lang="vi-VN" sz="2000" dirty="0" err="1">
                <a:solidFill>
                  <a:schemeClr val="tx1">
                    <a:alpha val="60000"/>
                  </a:schemeClr>
                </a:solidFill>
              </a:rPr>
              <a:t>làm</a:t>
            </a:r>
            <a:r>
              <a:rPr lang="vi-VN" sz="2000" dirty="0">
                <a:solidFill>
                  <a:schemeClr val="tx1">
                    <a:alpha val="60000"/>
                  </a:schemeClr>
                </a:solidFill>
              </a:rPr>
              <a:t> thông tin quan </a:t>
            </a:r>
            <a:r>
              <a:rPr lang="vi-VN" sz="2000" dirty="0" err="1">
                <a:solidFill>
                  <a:schemeClr val="tx1">
                    <a:alpha val="60000"/>
                  </a:schemeClr>
                </a:solidFill>
              </a:rPr>
              <a:t>trọng</a:t>
            </a:r>
            <a:r>
              <a:rPr lang="vi-VN" sz="2000" dirty="0">
                <a:solidFill>
                  <a:schemeClr val="tx1">
                    <a:alpha val="60000"/>
                  </a:schemeClr>
                </a:solidFill>
              </a:rPr>
              <a:t> </a:t>
            </a:r>
            <a:r>
              <a:rPr lang="vi-VN" sz="2000" err="1">
                <a:solidFill>
                  <a:schemeClr val="tx1">
                    <a:alpha val="60000"/>
                  </a:schemeClr>
                </a:solidFill>
              </a:rPr>
              <a:t>để</a:t>
            </a:r>
            <a:r>
              <a:rPr lang="vi-VN" sz="2000">
                <a:solidFill>
                  <a:schemeClr val="tx1">
                    <a:alpha val="60000"/>
                  </a:schemeClr>
                </a:solidFill>
              </a:rPr>
              <a:t> nhận dạng </a:t>
            </a:r>
            <a:r>
              <a:rPr lang="vi-VN" sz="2000" dirty="0" err="1">
                <a:solidFill>
                  <a:schemeClr val="tx1">
                    <a:alpha val="60000"/>
                  </a:schemeClr>
                </a:solidFill>
              </a:rPr>
              <a:t>các</a:t>
            </a:r>
            <a:r>
              <a:rPr lang="vi-VN" sz="2000" dirty="0">
                <a:solidFill>
                  <a:schemeClr val="tx1">
                    <a:alpha val="60000"/>
                  </a:schemeClr>
                </a:solidFill>
              </a:rPr>
              <a:t> </a:t>
            </a:r>
            <a:r>
              <a:rPr lang="vi-VN" sz="2000" dirty="0" err="1">
                <a:solidFill>
                  <a:schemeClr val="tx1">
                    <a:alpha val="60000"/>
                  </a:schemeClr>
                </a:solidFill>
              </a:rPr>
              <a:t>cử</a:t>
            </a:r>
            <a:r>
              <a:rPr lang="vi-VN" sz="2000" dirty="0">
                <a:solidFill>
                  <a:schemeClr val="tx1">
                    <a:alpha val="60000"/>
                  </a:schemeClr>
                </a:solidFill>
              </a:rPr>
              <a:t> </a:t>
            </a:r>
            <a:r>
              <a:rPr lang="vi-VN" sz="2000" dirty="0" err="1">
                <a:solidFill>
                  <a:schemeClr val="tx1">
                    <a:alpha val="60000"/>
                  </a:schemeClr>
                </a:solidFill>
              </a:rPr>
              <a:t>chỉ</a:t>
            </a:r>
            <a:r>
              <a:rPr lang="vi-VN" sz="2000" dirty="0">
                <a:solidFill>
                  <a:schemeClr val="tx1">
                    <a:alpha val="60000"/>
                  </a:schemeClr>
                </a:solidFill>
              </a:rPr>
              <a:t> </a:t>
            </a:r>
            <a:r>
              <a:rPr lang="vi-VN" sz="2000" dirty="0" err="1">
                <a:solidFill>
                  <a:schemeClr val="tx1">
                    <a:alpha val="60000"/>
                  </a:schemeClr>
                </a:solidFill>
              </a:rPr>
              <a:t>khác</a:t>
            </a:r>
            <a:r>
              <a:rPr lang="vi-VN" sz="2000" dirty="0">
                <a:solidFill>
                  <a:schemeClr val="tx1">
                    <a:alpha val="60000"/>
                  </a:schemeClr>
                </a:solidFill>
              </a:rPr>
              <a:t> nhau.</a:t>
            </a:r>
          </a:p>
          <a:p>
            <a:pPr indent="-228600">
              <a:lnSpc>
                <a:spcPct val="110000"/>
              </a:lnSpc>
              <a:spcBef>
                <a:spcPts val="1000"/>
              </a:spcBef>
              <a:spcAft>
                <a:spcPts val="800"/>
              </a:spcAft>
              <a:buFont typeface="Arial" panose="020B0604020202020204" pitchFamily="34" charset="0"/>
              <a:buChar char="•"/>
            </a:pP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50</a:t>
            </a:fld>
            <a:endParaRPr lang="en-US">
              <a:solidFill>
                <a:schemeClr val="tx1">
                  <a:alpha val="80000"/>
                </a:schemeClr>
              </a:solidFill>
            </a:endParaRPr>
          </a:p>
        </p:txBody>
      </p:sp>
      <p:pic>
        <p:nvPicPr>
          <p:cNvPr id="4098" name="Picture 2">
            <a:extLst>
              <a:ext uri="{FF2B5EF4-FFF2-40B4-BE49-F238E27FC236}">
                <a16:creationId xmlns:a16="http://schemas.microsoft.com/office/drawing/2014/main" id="{4B6334F9-3AF7-42BD-1177-BFB3EAE13A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555" y="1418806"/>
            <a:ext cx="4202499" cy="225664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PDF] Hand gesture recognition using a neural network shape fitting  technique | Semantic Scholar">
            <a:extLst>
              <a:ext uri="{FF2B5EF4-FFF2-40B4-BE49-F238E27FC236}">
                <a16:creationId xmlns:a16="http://schemas.microsoft.com/office/drawing/2014/main" id="{404E1DFA-F491-CB83-6FE3-C425C51265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979" b="3347"/>
          <a:stretch/>
        </p:blipFill>
        <p:spPr bwMode="auto">
          <a:xfrm>
            <a:off x="912556" y="3763733"/>
            <a:ext cx="4202498" cy="1526877"/>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4872A0B6-28B1-2ED9-337C-BAD3B141CF06}"/>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691647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Game </a:t>
            </a:r>
            <a:r>
              <a:rPr lang="en-US" sz="2800" dirty="0" err="1">
                <a:solidFill>
                  <a:schemeClr val="tx1">
                    <a:alpha val="60000"/>
                  </a:schemeClr>
                </a:solidFill>
              </a:rPr>
              <a:t>và</a:t>
            </a:r>
            <a:r>
              <a:rPr lang="en-US" sz="2800" dirty="0">
                <a:solidFill>
                  <a:schemeClr val="tx1">
                    <a:alpha val="60000"/>
                  </a:schemeClr>
                </a:solidFill>
              </a:rPr>
              <a:t> </a:t>
            </a:r>
            <a:r>
              <a:rPr lang="en-US" sz="2800" dirty="0" err="1">
                <a:solidFill>
                  <a:schemeClr val="tx1">
                    <a:alpha val="60000"/>
                  </a:schemeClr>
                </a:solidFill>
              </a:rPr>
              <a:t>phim</a:t>
            </a:r>
            <a:r>
              <a:rPr lang="en-US" sz="2800" dirty="0">
                <a:solidFill>
                  <a:schemeClr val="tx1">
                    <a:alpha val="60000"/>
                  </a:schemeClr>
                </a:solidFill>
              </a:rPr>
              <a:t> </a:t>
            </a:r>
            <a:r>
              <a:rPr lang="en-US" sz="2800" dirty="0" err="1">
                <a:solidFill>
                  <a:schemeClr val="tx1">
                    <a:alpha val="60000"/>
                  </a:schemeClr>
                </a:solidFill>
              </a:rPr>
              <a:t>ảnh</a:t>
            </a:r>
            <a:endParaRPr lang="en-US" sz="28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51</a:t>
            </a:fld>
            <a:endParaRPr lang="en-US">
              <a:solidFill>
                <a:schemeClr val="tx1">
                  <a:alpha val="80000"/>
                </a:schemeClr>
              </a:solidFill>
            </a:endParaRPr>
          </a:p>
        </p:txBody>
      </p:sp>
      <p:pic>
        <p:nvPicPr>
          <p:cNvPr id="5122" name="Picture 2" descr="What You Need to Know About Pose Estimation and OpenPose? | by Ritesh  Kanjee | Medium">
            <a:extLst>
              <a:ext uri="{FF2B5EF4-FFF2-40B4-BE49-F238E27FC236}">
                <a16:creationId xmlns:a16="http://schemas.microsoft.com/office/drawing/2014/main" id="{7057904A-65F1-A6FC-FCF1-E188BFD2A5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70"/>
          <a:stretch/>
        </p:blipFill>
        <p:spPr bwMode="auto">
          <a:xfrm>
            <a:off x="623379" y="652575"/>
            <a:ext cx="5112768" cy="280903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An Overview of Human Pose Estimation with Deep Learning - KDnuggets">
            <a:extLst>
              <a:ext uri="{FF2B5EF4-FFF2-40B4-BE49-F238E27FC236}">
                <a16:creationId xmlns:a16="http://schemas.microsoft.com/office/drawing/2014/main" id="{366F5A15-EE3A-33B8-AA85-89DE918C34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919"/>
          <a:stretch/>
        </p:blipFill>
        <p:spPr bwMode="auto">
          <a:xfrm>
            <a:off x="623379" y="3569857"/>
            <a:ext cx="5112768" cy="2440806"/>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40E06305-E121-E933-90D7-2431045DE9D6}"/>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07972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Game </a:t>
            </a:r>
            <a:r>
              <a:rPr lang="en-US" sz="2800" dirty="0" err="1">
                <a:solidFill>
                  <a:schemeClr val="tx1">
                    <a:alpha val="60000"/>
                  </a:schemeClr>
                </a:solidFill>
              </a:rPr>
              <a:t>và</a:t>
            </a:r>
            <a:r>
              <a:rPr lang="en-US" sz="2800" dirty="0">
                <a:solidFill>
                  <a:schemeClr val="tx1">
                    <a:alpha val="60000"/>
                  </a:schemeClr>
                </a:solidFill>
              </a:rPr>
              <a:t> </a:t>
            </a:r>
            <a:r>
              <a:rPr lang="en-US" sz="2800" dirty="0" err="1">
                <a:solidFill>
                  <a:schemeClr val="tx1">
                    <a:alpha val="60000"/>
                  </a:schemeClr>
                </a:solidFill>
              </a:rPr>
              <a:t>phim</a:t>
            </a:r>
            <a:r>
              <a:rPr lang="en-US" sz="2800" dirty="0">
                <a:solidFill>
                  <a:schemeClr val="tx1">
                    <a:alpha val="60000"/>
                  </a:schemeClr>
                </a:solidFill>
              </a:rPr>
              <a:t> </a:t>
            </a:r>
            <a:r>
              <a:rPr lang="en-US" sz="2800" dirty="0" err="1">
                <a:solidFill>
                  <a:schemeClr val="tx1">
                    <a:alpha val="60000"/>
                  </a:schemeClr>
                </a:solidFill>
              </a:rPr>
              <a:t>ảnh</a:t>
            </a:r>
            <a:endParaRPr lang="en-US" sz="2800" dirty="0">
              <a:solidFill>
                <a:schemeClr val="tx1">
                  <a:alpha val="60000"/>
                </a:schemeClr>
              </a:solidFill>
            </a:endParaRPr>
          </a:p>
          <a:p>
            <a:pPr algn="just" fontAlgn="base">
              <a:lnSpc>
                <a:spcPct val="110000"/>
              </a:lnSpc>
              <a:spcBef>
                <a:spcPts val="0"/>
              </a:spcBef>
              <a:spcAft>
                <a:spcPts val="800"/>
              </a:spcAft>
            </a:pPr>
            <a:r>
              <a:rPr lang="en-US" sz="2000">
                <a:solidFill>
                  <a:schemeClr val="tx1">
                    <a:alpha val="60000"/>
                  </a:schemeClr>
                </a:solidFill>
              </a:rPr>
              <a:t>Ứ</a:t>
            </a:r>
            <a:r>
              <a:rPr lang="vi-VN" sz="2000">
                <a:solidFill>
                  <a:schemeClr val="tx1">
                    <a:alpha val="60000"/>
                  </a:schemeClr>
                </a:solidFill>
              </a:rPr>
              <a:t>ng </a:t>
            </a:r>
            <a:r>
              <a:rPr lang="vi-VN" sz="2000" dirty="0" err="1">
                <a:solidFill>
                  <a:schemeClr val="tx1">
                    <a:alpha val="60000"/>
                  </a:schemeClr>
                </a:solidFill>
              </a:rPr>
              <a:t>dụng</a:t>
            </a:r>
            <a:r>
              <a:rPr lang="vi-VN" sz="2000" dirty="0">
                <a:solidFill>
                  <a:schemeClr val="tx1">
                    <a:alpha val="60000"/>
                  </a:schemeClr>
                </a:solidFill>
              </a:rPr>
              <a:t> trong </a:t>
            </a:r>
            <a:r>
              <a:rPr lang="vi-VN" sz="2000" dirty="0" err="1">
                <a:solidFill>
                  <a:schemeClr val="tx1">
                    <a:alpha val="60000"/>
                  </a:schemeClr>
                </a:solidFill>
              </a:rPr>
              <a:t>gaming</a:t>
            </a:r>
            <a:r>
              <a:rPr lang="vi-VN" sz="2000" dirty="0">
                <a:solidFill>
                  <a:schemeClr val="tx1">
                    <a:alpha val="60000"/>
                  </a:schemeClr>
                </a:solidFill>
              </a:rPr>
              <a:t> khi mô </a:t>
            </a:r>
            <a:r>
              <a:rPr lang="vi-VN" sz="2000" dirty="0" err="1">
                <a:solidFill>
                  <a:schemeClr val="tx1">
                    <a:alpha val="60000"/>
                  </a:schemeClr>
                </a:solidFill>
              </a:rPr>
              <a:t>phỏng</a:t>
            </a:r>
            <a:r>
              <a:rPr lang="vi-VN" sz="2000" dirty="0">
                <a:solidFill>
                  <a:schemeClr val="tx1">
                    <a:alpha val="60000"/>
                  </a:schemeClr>
                </a:solidFill>
              </a:rPr>
              <a:t> nhân </a:t>
            </a:r>
            <a:r>
              <a:rPr lang="vi-VN" sz="2000" dirty="0" err="1">
                <a:solidFill>
                  <a:schemeClr val="tx1">
                    <a:alpha val="60000"/>
                  </a:schemeClr>
                </a:solidFill>
              </a:rPr>
              <a:t>vật</a:t>
            </a:r>
            <a:r>
              <a:rPr lang="vi-VN" sz="2000" dirty="0">
                <a:solidFill>
                  <a:schemeClr val="tx1">
                    <a:alpha val="60000"/>
                  </a:schemeClr>
                </a:solidFill>
              </a:rPr>
              <a:t> theo </a:t>
            </a:r>
            <a:r>
              <a:rPr lang="vi-VN" sz="2000" dirty="0" err="1">
                <a:solidFill>
                  <a:schemeClr val="tx1">
                    <a:alpha val="60000"/>
                  </a:schemeClr>
                </a:solidFill>
              </a:rPr>
              <a:t>hành</a:t>
            </a:r>
            <a:r>
              <a:rPr lang="vi-VN" sz="2000" dirty="0">
                <a:solidFill>
                  <a:schemeClr val="tx1">
                    <a:alpha val="60000"/>
                  </a:schemeClr>
                </a:solidFill>
              </a:rPr>
              <a:t> </a:t>
            </a:r>
            <a:r>
              <a:rPr lang="vi-VN" sz="2000" dirty="0" err="1">
                <a:solidFill>
                  <a:schemeClr val="tx1">
                    <a:alpha val="60000"/>
                  </a:schemeClr>
                </a:solidFill>
              </a:rPr>
              <a:t>động</a:t>
            </a:r>
            <a:r>
              <a:rPr lang="vi-VN" sz="2000" dirty="0">
                <a:solidFill>
                  <a:schemeClr val="tx1">
                    <a:alpha val="60000"/>
                  </a:schemeClr>
                </a:solidFill>
              </a:rPr>
              <a:t> </a:t>
            </a:r>
            <a:r>
              <a:rPr lang="vi-VN" sz="2000" dirty="0" err="1">
                <a:solidFill>
                  <a:schemeClr val="tx1">
                    <a:alpha val="60000"/>
                  </a:schemeClr>
                </a:solidFill>
              </a:rPr>
              <a:t>của</a:t>
            </a:r>
            <a:r>
              <a:rPr lang="vi-VN" sz="2000" dirty="0">
                <a:solidFill>
                  <a:schemeClr val="tx1">
                    <a:alpha val="60000"/>
                  </a:schemeClr>
                </a:solidFill>
              </a:rPr>
              <a:t> con </a:t>
            </a:r>
            <a:r>
              <a:rPr lang="vi-VN" sz="2000" dirty="0" err="1">
                <a:solidFill>
                  <a:schemeClr val="tx1">
                    <a:alpha val="60000"/>
                  </a:schemeClr>
                </a:solidFill>
              </a:rPr>
              <a:t>người</a:t>
            </a:r>
            <a:r>
              <a:rPr lang="vi-VN" sz="2000" dirty="0">
                <a:solidFill>
                  <a:schemeClr val="tx1">
                    <a:alpha val="60000"/>
                  </a:schemeClr>
                </a:solidFill>
              </a:rPr>
              <a:t>. </a:t>
            </a: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52</a:t>
            </a:fld>
            <a:endParaRPr lang="en-US">
              <a:solidFill>
                <a:schemeClr val="tx1">
                  <a:alpha val="80000"/>
                </a:schemeClr>
              </a:solidFill>
            </a:endParaRPr>
          </a:p>
        </p:txBody>
      </p:sp>
      <p:pic>
        <p:nvPicPr>
          <p:cNvPr id="5122" name="Picture 2" descr="What You Need to Know About Pose Estimation and OpenPose? | by Ritesh  Kanjee | Medium">
            <a:extLst>
              <a:ext uri="{FF2B5EF4-FFF2-40B4-BE49-F238E27FC236}">
                <a16:creationId xmlns:a16="http://schemas.microsoft.com/office/drawing/2014/main" id="{7057904A-65F1-A6FC-FCF1-E188BFD2A5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70"/>
          <a:stretch/>
        </p:blipFill>
        <p:spPr bwMode="auto">
          <a:xfrm>
            <a:off x="623379" y="652575"/>
            <a:ext cx="5112768" cy="280903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An Overview of Human Pose Estimation with Deep Learning - KDnuggets">
            <a:extLst>
              <a:ext uri="{FF2B5EF4-FFF2-40B4-BE49-F238E27FC236}">
                <a16:creationId xmlns:a16="http://schemas.microsoft.com/office/drawing/2014/main" id="{366F5A15-EE3A-33B8-AA85-89DE918C34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919"/>
          <a:stretch/>
        </p:blipFill>
        <p:spPr bwMode="auto">
          <a:xfrm>
            <a:off x="623379" y="3569857"/>
            <a:ext cx="5112768" cy="2440806"/>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5270557E-244A-1393-312E-650392D72414}"/>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314493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dirty="0">
                <a:solidFill>
                  <a:schemeClr val="tx1">
                    <a:alpha val="60000"/>
                  </a:schemeClr>
                </a:solidFill>
              </a:rPr>
              <a:t>Game </a:t>
            </a:r>
            <a:r>
              <a:rPr lang="en-US" sz="2800" dirty="0" err="1">
                <a:solidFill>
                  <a:schemeClr val="tx1">
                    <a:alpha val="60000"/>
                  </a:schemeClr>
                </a:solidFill>
              </a:rPr>
              <a:t>và</a:t>
            </a:r>
            <a:r>
              <a:rPr lang="en-US" sz="2800" dirty="0">
                <a:solidFill>
                  <a:schemeClr val="tx1">
                    <a:alpha val="60000"/>
                  </a:schemeClr>
                </a:solidFill>
              </a:rPr>
              <a:t> </a:t>
            </a:r>
            <a:r>
              <a:rPr lang="en-US" sz="2800" dirty="0" err="1">
                <a:solidFill>
                  <a:schemeClr val="tx1">
                    <a:alpha val="60000"/>
                  </a:schemeClr>
                </a:solidFill>
              </a:rPr>
              <a:t>phim</a:t>
            </a:r>
            <a:r>
              <a:rPr lang="en-US" sz="2800" dirty="0">
                <a:solidFill>
                  <a:schemeClr val="tx1">
                    <a:alpha val="60000"/>
                  </a:schemeClr>
                </a:solidFill>
              </a:rPr>
              <a:t> </a:t>
            </a:r>
            <a:r>
              <a:rPr lang="en-US" sz="2800" dirty="0" err="1">
                <a:solidFill>
                  <a:schemeClr val="tx1">
                    <a:alpha val="60000"/>
                  </a:schemeClr>
                </a:solidFill>
              </a:rPr>
              <a:t>ảnh</a:t>
            </a:r>
            <a:endParaRPr lang="en-US" sz="2800" dirty="0">
              <a:solidFill>
                <a:schemeClr val="tx1">
                  <a:alpha val="60000"/>
                </a:schemeClr>
              </a:solidFill>
            </a:endParaRPr>
          </a:p>
          <a:p>
            <a:pPr algn="just" fontAlgn="base">
              <a:lnSpc>
                <a:spcPct val="110000"/>
              </a:lnSpc>
              <a:spcBef>
                <a:spcPts val="0"/>
              </a:spcBef>
              <a:spcAft>
                <a:spcPts val="800"/>
              </a:spcAft>
            </a:pPr>
            <a:r>
              <a:rPr lang="vi-VN" sz="2000" dirty="0" err="1">
                <a:solidFill>
                  <a:schemeClr val="tx1">
                    <a:alpha val="60000"/>
                  </a:schemeClr>
                </a:solidFill>
              </a:rPr>
              <a:t>Ngoài</a:t>
            </a:r>
            <a:r>
              <a:rPr lang="vi-VN" sz="2000" dirty="0">
                <a:solidFill>
                  <a:schemeClr val="tx1">
                    <a:alpha val="60000"/>
                  </a:schemeClr>
                </a:solidFill>
              </a:rPr>
              <a:t> ra </a:t>
            </a:r>
            <a:r>
              <a:rPr lang="vi-VN" sz="2000" dirty="0" err="1">
                <a:solidFill>
                  <a:schemeClr val="tx1">
                    <a:alpha val="60000"/>
                  </a:schemeClr>
                </a:solidFill>
              </a:rPr>
              <a:t>pose</a:t>
            </a:r>
            <a:r>
              <a:rPr lang="vi-VN" sz="2000" dirty="0">
                <a:solidFill>
                  <a:schemeClr val="tx1">
                    <a:alpha val="60000"/>
                  </a:schemeClr>
                </a:solidFill>
              </a:rPr>
              <a:t> </a:t>
            </a:r>
            <a:r>
              <a:rPr lang="vi-VN" sz="2000" dirty="0" err="1">
                <a:solidFill>
                  <a:schemeClr val="tx1">
                    <a:alpha val="60000"/>
                  </a:schemeClr>
                </a:solidFill>
              </a:rPr>
              <a:t>estimation</a:t>
            </a:r>
            <a:r>
              <a:rPr lang="vi-VN" sz="2000" dirty="0">
                <a:solidFill>
                  <a:schemeClr val="tx1">
                    <a:alpha val="60000"/>
                  </a:schemeClr>
                </a:solidFill>
              </a:rPr>
              <a:t> </a:t>
            </a:r>
            <a:r>
              <a:rPr lang="vi-VN" sz="2000" dirty="0" err="1">
                <a:solidFill>
                  <a:schemeClr val="tx1">
                    <a:alpha val="60000"/>
                  </a:schemeClr>
                </a:solidFill>
              </a:rPr>
              <a:t>còn</a:t>
            </a:r>
            <a:r>
              <a:rPr lang="vi-VN" sz="2000" dirty="0">
                <a:solidFill>
                  <a:schemeClr val="tx1">
                    <a:alpha val="60000"/>
                  </a:schemeClr>
                </a:solidFill>
              </a:rPr>
              <a:t> </a:t>
            </a:r>
            <a:r>
              <a:rPr lang="vi-VN" sz="2000" dirty="0" err="1">
                <a:solidFill>
                  <a:schemeClr val="tx1">
                    <a:alpha val="60000"/>
                  </a:schemeClr>
                </a:solidFill>
              </a:rPr>
              <a:t>có</a:t>
            </a:r>
            <a:r>
              <a:rPr lang="vi-VN" sz="2000" dirty="0">
                <a:solidFill>
                  <a:schemeClr val="tx1">
                    <a:alpha val="60000"/>
                  </a:schemeClr>
                </a:solidFill>
              </a:rPr>
              <a:t> </a:t>
            </a:r>
            <a:r>
              <a:rPr lang="vi-VN" sz="2000" dirty="0" err="1">
                <a:solidFill>
                  <a:schemeClr val="tx1">
                    <a:alpha val="60000"/>
                  </a:schemeClr>
                </a:solidFill>
              </a:rPr>
              <a:t>nhiều</a:t>
            </a:r>
            <a:r>
              <a:rPr lang="vi-VN" sz="2000" dirty="0">
                <a:solidFill>
                  <a:schemeClr val="tx1">
                    <a:alpha val="60000"/>
                  </a:schemeClr>
                </a:solidFill>
              </a:rPr>
              <a:t> </a:t>
            </a:r>
            <a:r>
              <a:rPr lang="vi-VN" sz="2000" dirty="0" err="1">
                <a:solidFill>
                  <a:schemeClr val="tx1">
                    <a:alpha val="60000"/>
                  </a:schemeClr>
                </a:solidFill>
              </a:rPr>
              <a:t>ứng</a:t>
            </a:r>
            <a:r>
              <a:rPr lang="vi-VN" sz="2000" dirty="0">
                <a:solidFill>
                  <a:schemeClr val="tx1">
                    <a:alpha val="60000"/>
                  </a:schemeClr>
                </a:solidFill>
              </a:rPr>
              <a:t> </a:t>
            </a:r>
            <a:r>
              <a:rPr lang="vi-VN" sz="2000" dirty="0" err="1">
                <a:solidFill>
                  <a:schemeClr val="tx1">
                    <a:alpha val="60000"/>
                  </a:schemeClr>
                </a:solidFill>
              </a:rPr>
              <a:t>dụng</a:t>
            </a:r>
            <a:r>
              <a:rPr lang="vi-VN" sz="2000" dirty="0">
                <a:solidFill>
                  <a:schemeClr val="tx1">
                    <a:alpha val="60000"/>
                  </a:schemeClr>
                </a:solidFill>
              </a:rPr>
              <a:t> trong </a:t>
            </a:r>
            <a:r>
              <a:rPr lang="vi-VN" sz="2000" dirty="0" err="1">
                <a:solidFill>
                  <a:schemeClr val="tx1">
                    <a:alpha val="60000"/>
                  </a:schemeClr>
                </a:solidFill>
              </a:rPr>
              <a:t>gaming</a:t>
            </a:r>
            <a:r>
              <a:rPr lang="vi-VN" sz="2000" dirty="0">
                <a:solidFill>
                  <a:schemeClr val="tx1">
                    <a:alpha val="60000"/>
                  </a:schemeClr>
                </a:solidFill>
              </a:rPr>
              <a:t> khi mô </a:t>
            </a:r>
            <a:r>
              <a:rPr lang="vi-VN" sz="2000" dirty="0" err="1">
                <a:solidFill>
                  <a:schemeClr val="tx1">
                    <a:alpha val="60000"/>
                  </a:schemeClr>
                </a:solidFill>
              </a:rPr>
              <a:t>phỏng</a:t>
            </a:r>
            <a:r>
              <a:rPr lang="vi-VN" sz="2000" dirty="0">
                <a:solidFill>
                  <a:schemeClr val="tx1">
                    <a:alpha val="60000"/>
                  </a:schemeClr>
                </a:solidFill>
              </a:rPr>
              <a:t> nhân </a:t>
            </a:r>
            <a:r>
              <a:rPr lang="vi-VN" sz="2000" dirty="0" err="1">
                <a:solidFill>
                  <a:schemeClr val="tx1">
                    <a:alpha val="60000"/>
                  </a:schemeClr>
                </a:solidFill>
              </a:rPr>
              <a:t>vật</a:t>
            </a:r>
            <a:r>
              <a:rPr lang="vi-VN" sz="2000" dirty="0">
                <a:solidFill>
                  <a:schemeClr val="tx1">
                    <a:alpha val="60000"/>
                  </a:schemeClr>
                </a:solidFill>
              </a:rPr>
              <a:t> theo </a:t>
            </a:r>
            <a:r>
              <a:rPr lang="vi-VN" sz="2000" dirty="0" err="1">
                <a:solidFill>
                  <a:schemeClr val="tx1">
                    <a:alpha val="60000"/>
                  </a:schemeClr>
                </a:solidFill>
              </a:rPr>
              <a:t>hành</a:t>
            </a:r>
            <a:r>
              <a:rPr lang="vi-VN" sz="2000" dirty="0">
                <a:solidFill>
                  <a:schemeClr val="tx1">
                    <a:alpha val="60000"/>
                  </a:schemeClr>
                </a:solidFill>
              </a:rPr>
              <a:t> </a:t>
            </a:r>
            <a:r>
              <a:rPr lang="vi-VN" sz="2000" dirty="0" err="1">
                <a:solidFill>
                  <a:schemeClr val="tx1">
                    <a:alpha val="60000"/>
                  </a:schemeClr>
                </a:solidFill>
              </a:rPr>
              <a:t>động</a:t>
            </a:r>
            <a:r>
              <a:rPr lang="vi-VN" sz="2000" dirty="0">
                <a:solidFill>
                  <a:schemeClr val="tx1">
                    <a:alpha val="60000"/>
                  </a:schemeClr>
                </a:solidFill>
              </a:rPr>
              <a:t> </a:t>
            </a:r>
            <a:r>
              <a:rPr lang="vi-VN" sz="2000" dirty="0" err="1">
                <a:solidFill>
                  <a:schemeClr val="tx1">
                    <a:alpha val="60000"/>
                  </a:schemeClr>
                </a:solidFill>
              </a:rPr>
              <a:t>của</a:t>
            </a:r>
            <a:r>
              <a:rPr lang="vi-VN" sz="2000" dirty="0">
                <a:solidFill>
                  <a:schemeClr val="tx1">
                    <a:alpha val="60000"/>
                  </a:schemeClr>
                </a:solidFill>
              </a:rPr>
              <a:t> con </a:t>
            </a:r>
            <a:r>
              <a:rPr lang="vi-VN" sz="2000" dirty="0" err="1">
                <a:solidFill>
                  <a:schemeClr val="tx1">
                    <a:alpha val="60000"/>
                  </a:schemeClr>
                </a:solidFill>
              </a:rPr>
              <a:t>người</a:t>
            </a:r>
            <a:r>
              <a:rPr lang="vi-VN" sz="2000" dirty="0">
                <a:solidFill>
                  <a:schemeClr val="tx1">
                    <a:alpha val="60000"/>
                  </a:schemeClr>
                </a:solidFill>
              </a:rPr>
              <a:t>. </a:t>
            </a:r>
            <a:endParaRPr lang="en-US" sz="2000" dirty="0">
              <a:solidFill>
                <a:schemeClr val="tx1">
                  <a:alpha val="60000"/>
                </a:schemeClr>
              </a:solidFill>
            </a:endParaRPr>
          </a:p>
          <a:p>
            <a:pPr algn="just" fontAlgn="base">
              <a:lnSpc>
                <a:spcPct val="110000"/>
              </a:lnSpc>
              <a:spcBef>
                <a:spcPts val="0"/>
              </a:spcBef>
              <a:spcAft>
                <a:spcPts val="800"/>
              </a:spcAft>
            </a:pPr>
            <a:r>
              <a:rPr lang="vi-VN" sz="2000" dirty="0">
                <a:solidFill>
                  <a:schemeClr val="tx1">
                    <a:alpha val="60000"/>
                  </a:schemeClr>
                </a:solidFill>
              </a:rPr>
              <a:t>Khi </a:t>
            </a:r>
            <a:r>
              <a:rPr lang="vi-VN" sz="2000" dirty="0" err="1">
                <a:solidFill>
                  <a:schemeClr val="tx1">
                    <a:alpha val="60000"/>
                  </a:schemeClr>
                </a:solidFill>
              </a:rPr>
              <a:t>đóng</a:t>
            </a:r>
            <a:r>
              <a:rPr lang="vi-VN" sz="2000" dirty="0">
                <a:solidFill>
                  <a:schemeClr val="tx1">
                    <a:alpha val="60000"/>
                  </a:schemeClr>
                </a:solidFill>
              </a:rPr>
              <a:t> phim </a:t>
            </a:r>
            <a:r>
              <a:rPr lang="vi-VN" sz="2000" dirty="0" err="1">
                <a:solidFill>
                  <a:schemeClr val="tx1">
                    <a:alpha val="60000"/>
                  </a:schemeClr>
                </a:solidFill>
              </a:rPr>
              <a:t>hoạt</a:t>
            </a:r>
            <a:r>
              <a:rPr lang="vi-VN" sz="2000" dirty="0">
                <a:solidFill>
                  <a:schemeClr val="tx1">
                    <a:alpha val="60000"/>
                  </a:schemeClr>
                </a:solidFill>
              </a:rPr>
              <a:t> </a:t>
            </a:r>
            <a:r>
              <a:rPr lang="vi-VN" sz="2000" dirty="0" err="1">
                <a:solidFill>
                  <a:schemeClr val="tx1">
                    <a:alpha val="60000"/>
                  </a:schemeClr>
                </a:solidFill>
              </a:rPr>
              <a:t>hình</a:t>
            </a:r>
            <a:r>
              <a:rPr lang="vi-VN" sz="2000" dirty="0">
                <a:solidFill>
                  <a:schemeClr val="tx1">
                    <a:alpha val="60000"/>
                  </a:schemeClr>
                </a:solidFill>
              </a:rPr>
              <a:t> </a:t>
            </a:r>
            <a:r>
              <a:rPr lang="vi-VN" sz="2000" dirty="0" err="1">
                <a:solidFill>
                  <a:schemeClr val="tx1">
                    <a:alpha val="60000"/>
                  </a:schemeClr>
                </a:solidFill>
              </a:rPr>
              <a:t>hoặc</a:t>
            </a:r>
            <a:r>
              <a:rPr lang="vi-VN" sz="2000" dirty="0">
                <a:solidFill>
                  <a:schemeClr val="tx1">
                    <a:alpha val="60000"/>
                  </a:schemeClr>
                </a:solidFill>
              </a:rPr>
              <a:t> phim </a:t>
            </a:r>
            <a:r>
              <a:rPr lang="vi-VN" sz="2000" dirty="0" err="1">
                <a:solidFill>
                  <a:schemeClr val="tx1">
                    <a:alpha val="60000"/>
                  </a:schemeClr>
                </a:solidFill>
              </a:rPr>
              <a:t>cần</a:t>
            </a:r>
            <a:r>
              <a:rPr lang="vi-VN" sz="2000" dirty="0">
                <a:solidFill>
                  <a:schemeClr val="tx1">
                    <a:alpha val="60000"/>
                  </a:schemeClr>
                </a:solidFill>
              </a:rPr>
              <a:t> </a:t>
            </a:r>
            <a:r>
              <a:rPr lang="vi-VN" sz="2000" dirty="0" err="1">
                <a:solidFill>
                  <a:schemeClr val="tx1">
                    <a:alpha val="60000"/>
                  </a:schemeClr>
                </a:solidFill>
              </a:rPr>
              <a:t>tạo</a:t>
            </a:r>
            <a:r>
              <a:rPr lang="vi-VN" sz="2000" dirty="0">
                <a:solidFill>
                  <a:schemeClr val="tx1">
                    <a:alpha val="60000"/>
                  </a:schemeClr>
                </a:solidFill>
              </a:rPr>
              <a:t> </a:t>
            </a:r>
            <a:r>
              <a:rPr lang="vi-VN" sz="2000" dirty="0" err="1">
                <a:solidFill>
                  <a:schemeClr val="tx1">
                    <a:alpha val="60000"/>
                  </a:schemeClr>
                </a:solidFill>
              </a:rPr>
              <a:t>hình</a:t>
            </a:r>
            <a:r>
              <a:rPr lang="vi-VN" sz="2000" dirty="0">
                <a:solidFill>
                  <a:schemeClr val="tx1">
                    <a:alpha val="60000"/>
                  </a:schemeClr>
                </a:solidFill>
              </a:rPr>
              <a:t> nhân </a:t>
            </a:r>
            <a:r>
              <a:rPr lang="vi-VN" sz="2000" dirty="0" err="1">
                <a:solidFill>
                  <a:schemeClr val="tx1">
                    <a:alpha val="60000"/>
                  </a:schemeClr>
                </a:solidFill>
              </a:rPr>
              <a:t>vật</a:t>
            </a:r>
            <a:r>
              <a:rPr lang="vi-VN" sz="2000" dirty="0">
                <a:solidFill>
                  <a:schemeClr val="tx1">
                    <a:alpha val="60000"/>
                  </a:schemeClr>
                </a:solidFill>
              </a:rPr>
              <a:t> </a:t>
            </a:r>
            <a:r>
              <a:rPr lang="vi-VN" sz="2000" dirty="0" err="1">
                <a:solidFill>
                  <a:schemeClr val="tx1">
                    <a:alpha val="60000"/>
                  </a:schemeClr>
                </a:solidFill>
              </a:rPr>
              <a:t>khác</a:t>
            </a:r>
            <a:r>
              <a:rPr lang="vi-VN" sz="2000" dirty="0">
                <a:solidFill>
                  <a:schemeClr val="tx1">
                    <a:alpha val="60000"/>
                  </a:schemeClr>
                </a:solidFill>
              </a:rPr>
              <a:t> </a:t>
            </a:r>
            <a:r>
              <a:rPr lang="vi-VN" sz="2000" dirty="0" err="1">
                <a:solidFill>
                  <a:schemeClr val="tx1">
                    <a:alpha val="60000"/>
                  </a:schemeClr>
                </a:solidFill>
              </a:rPr>
              <a:t>có</a:t>
            </a:r>
            <a:r>
              <a:rPr lang="vi-VN" sz="2000" dirty="0">
                <a:solidFill>
                  <a:schemeClr val="tx1">
                    <a:alpha val="60000"/>
                  </a:schemeClr>
                </a:solidFill>
              </a:rPr>
              <a:t> </a:t>
            </a:r>
            <a:r>
              <a:rPr lang="vi-VN" sz="2000" dirty="0" err="1">
                <a:solidFill>
                  <a:schemeClr val="tx1">
                    <a:alpha val="60000"/>
                  </a:schemeClr>
                </a:solidFill>
              </a:rPr>
              <a:t>thể</a:t>
            </a:r>
            <a:r>
              <a:rPr lang="vi-VN" sz="2000" dirty="0">
                <a:solidFill>
                  <a:schemeClr val="tx1">
                    <a:alpha val="60000"/>
                  </a:schemeClr>
                </a:solidFill>
              </a:rPr>
              <a:t> </a:t>
            </a:r>
            <a:r>
              <a:rPr lang="vi-VN" sz="2000" dirty="0" err="1">
                <a:solidFill>
                  <a:schemeClr val="tx1">
                    <a:alpha val="60000"/>
                  </a:schemeClr>
                </a:solidFill>
              </a:rPr>
              <a:t>trực</a:t>
            </a:r>
            <a:r>
              <a:rPr lang="vi-VN" sz="2000" dirty="0">
                <a:solidFill>
                  <a:schemeClr val="tx1">
                    <a:alpha val="60000"/>
                  </a:schemeClr>
                </a:solidFill>
              </a:rPr>
              <a:t> </a:t>
            </a:r>
            <a:r>
              <a:rPr lang="vi-VN" sz="2000" dirty="0" err="1">
                <a:solidFill>
                  <a:schemeClr val="tx1">
                    <a:alpha val="60000"/>
                  </a:schemeClr>
                </a:solidFill>
              </a:rPr>
              <a:t>tiếp</a:t>
            </a:r>
            <a:r>
              <a:rPr lang="vi-VN" sz="2000" dirty="0">
                <a:solidFill>
                  <a:schemeClr val="tx1">
                    <a:alpha val="60000"/>
                  </a:schemeClr>
                </a:solidFill>
              </a:rPr>
              <a:t> </a:t>
            </a:r>
            <a:r>
              <a:rPr lang="vi-VN" sz="2000" dirty="0" err="1">
                <a:solidFill>
                  <a:schemeClr val="tx1">
                    <a:alpha val="60000"/>
                  </a:schemeClr>
                </a:solidFill>
              </a:rPr>
              <a:t>đồng</a:t>
            </a:r>
            <a:r>
              <a:rPr lang="vi-VN" sz="2000" dirty="0">
                <a:solidFill>
                  <a:schemeClr val="tx1">
                    <a:alpha val="60000"/>
                  </a:schemeClr>
                </a:solidFill>
              </a:rPr>
              <a:t> </a:t>
            </a:r>
            <a:r>
              <a:rPr lang="vi-VN" sz="2000" dirty="0" err="1">
                <a:solidFill>
                  <a:schemeClr val="tx1">
                    <a:alpha val="60000"/>
                  </a:schemeClr>
                </a:solidFill>
              </a:rPr>
              <a:t>bộ</a:t>
            </a:r>
            <a:r>
              <a:rPr lang="vi-VN" sz="2000" dirty="0">
                <a:solidFill>
                  <a:schemeClr val="tx1">
                    <a:alpha val="60000"/>
                  </a:schemeClr>
                </a:solidFill>
              </a:rPr>
              <a:t> </a:t>
            </a:r>
            <a:r>
              <a:rPr lang="vi-VN" sz="2000" dirty="0" err="1">
                <a:solidFill>
                  <a:schemeClr val="tx1">
                    <a:alpha val="60000"/>
                  </a:schemeClr>
                </a:solidFill>
              </a:rPr>
              <a:t>hành</a:t>
            </a:r>
            <a:r>
              <a:rPr lang="vi-VN" sz="2000" dirty="0">
                <a:solidFill>
                  <a:schemeClr val="tx1">
                    <a:alpha val="60000"/>
                  </a:schemeClr>
                </a:solidFill>
              </a:rPr>
              <a:t> </a:t>
            </a:r>
            <a:r>
              <a:rPr lang="vi-VN" sz="2000" dirty="0" err="1">
                <a:solidFill>
                  <a:schemeClr val="tx1">
                    <a:alpha val="60000"/>
                  </a:schemeClr>
                </a:solidFill>
              </a:rPr>
              <a:t>động</a:t>
            </a:r>
            <a:r>
              <a:rPr lang="vi-VN" sz="2000" dirty="0">
                <a:solidFill>
                  <a:schemeClr val="tx1">
                    <a:alpha val="60000"/>
                  </a:schemeClr>
                </a:solidFill>
              </a:rPr>
              <a:t> cho nhân </a:t>
            </a:r>
            <a:r>
              <a:rPr lang="vi-VN" sz="2000" dirty="0" err="1">
                <a:solidFill>
                  <a:schemeClr val="tx1">
                    <a:alpha val="60000"/>
                  </a:schemeClr>
                </a:solidFill>
              </a:rPr>
              <a:t>vật</a:t>
            </a:r>
            <a:r>
              <a:rPr lang="vi-VN" sz="2000" dirty="0">
                <a:solidFill>
                  <a:schemeClr val="tx1">
                    <a:alpha val="60000"/>
                  </a:schemeClr>
                </a:solidFill>
              </a:rPr>
              <a:t>, …</a:t>
            </a: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53</a:t>
            </a:fld>
            <a:endParaRPr lang="en-US">
              <a:solidFill>
                <a:schemeClr val="tx1">
                  <a:alpha val="80000"/>
                </a:schemeClr>
              </a:solidFill>
            </a:endParaRPr>
          </a:p>
        </p:txBody>
      </p:sp>
      <p:pic>
        <p:nvPicPr>
          <p:cNvPr id="5122" name="Picture 2" descr="What You Need to Know About Pose Estimation and OpenPose? | by Ritesh  Kanjee | Medium">
            <a:extLst>
              <a:ext uri="{FF2B5EF4-FFF2-40B4-BE49-F238E27FC236}">
                <a16:creationId xmlns:a16="http://schemas.microsoft.com/office/drawing/2014/main" id="{7057904A-65F1-A6FC-FCF1-E188BFD2A5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70"/>
          <a:stretch/>
        </p:blipFill>
        <p:spPr bwMode="auto">
          <a:xfrm>
            <a:off x="623379" y="652575"/>
            <a:ext cx="5112768" cy="280903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An Overview of Human Pose Estimation with Deep Learning - KDnuggets">
            <a:extLst>
              <a:ext uri="{FF2B5EF4-FFF2-40B4-BE49-F238E27FC236}">
                <a16:creationId xmlns:a16="http://schemas.microsoft.com/office/drawing/2014/main" id="{366F5A15-EE3A-33B8-AA85-89DE918C34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919"/>
          <a:stretch/>
        </p:blipFill>
        <p:spPr bwMode="auto">
          <a:xfrm>
            <a:off x="623379" y="3569857"/>
            <a:ext cx="5112768" cy="2440806"/>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EB1BA4C0-F543-57B5-D1B4-2F4966D69202}"/>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415013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424" name="Rectangle 174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pPr>
              <a:lnSpc>
                <a:spcPct val="100000"/>
              </a:lnSpc>
            </a:pPr>
            <a:r>
              <a:rPr lang="en-US">
                <a:latin typeface="Bahnschrift" panose="020B0502040204020203" pitchFamily="34" charset="0"/>
              </a:rPr>
              <a:t>Ứng dụng của nhận dạng</a:t>
            </a:r>
          </a:p>
        </p:txBody>
      </p:sp>
      <p:sp>
        <p:nvSpPr>
          <p:cNvPr id="5" name="TextBox 4">
            <a:extLst>
              <a:ext uri="{FF2B5EF4-FFF2-40B4-BE49-F238E27FC236}">
                <a16:creationId xmlns:a16="http://schemas.microsoft.com/office/drawing/2014/main" id="{EBBAA39F-3A03-CC3E-F997-8E3AB1A41093}"/>
              </a:ext>
            </a:extLst>
          </p:cNvPr>
          <p:cNvSpPr txBox="1"/>
          <p:nvPr/>
        </p:nvSpPr>
        <p:spPr>
          <a:xfrm>
            <a:off x="6201410" y="2677306"/>
            <a:ext cx="5437187" cy="3415519"/>
          </a:xfrm>
          <a:prstGeom prst="rect">
            <a:avLst/>
          </a:prstGeom>
        </p:spPr>
        <p:txBody>
          <a:bodyPr vert="horz" wrap="square" lIns="0" tIns="0" rIns="0" bIns="0" rtlCol="0" anchor="t">
            <a:normAutofit/>
          </a:bodyPr>
          <a:lstStyle/>
          <a:p>
            <a:pPr>
              <a:lnSpc>
                <a:spcPct val="110000"/>
              </a:lnSpc>
              <a:spcBef>
                <a:spcPts val="1000"/>
              </a:spcBef>
              <a:spcAft>
                <a:spcPts val="800"/>
              </a:spcAft>
            </a:pPr>
            <a:r>
              <a:rPr lang="en-US" sz="2800">
                <a:solidFill>
                  <a:schemeClr val="tx1">
                    <a:alpha val="60000"/>
                  </a:schemeClr>
                </a:solidFill>
              </a:rPr>
              <a:t>Thể thao</a:t>
            </a:r>
            <a:endParaRPr lang="en-US" sz="2800" dirty="0">
              <a:solidFill>
                <a:schemeClr val="tx1">
                  <a:alpha val="60000"/>
                </a:schemeClr>
              </a:solidFill>
            </a:endParaRPr>
          </a:p>
          <a:p>
            <a:pPr algn="just" fontAlgn="base">
              <a:lnSpc>
                <a:spcPct val="110000"/>
              </a:lnSpc>
              <a:spcBef>
                <a:spcPts val="0"/>
              </a:spcBef>
              <a:spcAft>
                <a:spcPts val="800"/>
              </a:spcAft>
            </a:pPr>
            <a:r>
              <a:rPr lang="en-US" sz="2000">
                <a:solidFill>
                  <a:schemeClr val="tx1">
                    <a:alpha val="60000"/>
                  </a:schemeClr>
                </a:solidFill>
              </a:rPr>
              <a:t>Sử dụng công nghệ bắt việt vị bán tự động </a:t>
            </a:r>
            <a:r>
              <a:rPr lang="fr-FR" sz="2000">
                <a:solidFill>
                  <a:schemeClr val="tx1">
                    <a:alpha val="60000"/>
                  </a:schemeClr>
                </a:solidFill>
              </a:rPr>
              <a:t>(semi-automatic offside technology - SAOT).</a:t>
            </a:r>
            <a:endParaRPr lang="en-US" sz="2000" dirty="0">
              <a:solidFill>
                <a:schemeClr val="tx1">
                  <a:alpha val="60000"/>
                </a:schemeClr>
              </a:solidFill>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Pose Estimation</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54</a:t>
            </a:fld>
            <a:endParaRPr lang="en-US">
              <a:solidFill>
                <a:schemeClr val="tx1">
                  <a:alpha val="80000"/>
                </a:schemeClr>
              </a:solidFill>
            </a:endParaRPr>
          </a:p>
        </p:txBody>
      </p:sp>
      <p:sp>
        <p:nvSpPr>
          <p:cNvPr id="4" name="Date Placeholder 13">
            <a:extLst>
              <a:ext uri="{FF2B5EF4-FFF2-40B4-BE49-F238E27FC236}">
                <a16:creationId xmlns:a16="http://schemas.microsoft.com/office/drawing/2014/main" id="{EB1BA4C0-F543-57B5-D1B4-2F4966D69202}"/>
              </a:ext>
            </a:extLst>
          </p:cNvPr>
          <p:cNvSpPr>
            <a:spLocks noGrp="1"/>
          </p:cNvSpPr>
          <p:nvPr>
            <p:ph type="dt" sz="half" idx="10"/>
          </p:nvPr>
        </p:nvSpPr>
        <p:spPr>
          <a:xfrm>
            <a:off x="550863" y="6507212"/>
            <a:ext cx="2628900" cy="153888"/>
          </a:xfrm>
        </p:spPr>
        <p:txBody>
          <a:bodyPr/>
          <a:lstStyle/>
          <a:p>
            <a:r>
              <a:rPr lang="en-US"/>
              <a:t>Thursday, November 17th, 2022</a:t>
            </a:r>
          </a:p>
        </p:txBody>
      </p:sp>
      <p:pic>
        <p:nvPicPr>
          <p:cNvPr id="6" name="Picture 2">
            <a:extLst>
              <a:ext uri="{FF2B5EF4-FFF2-40B4-BE49-F238E27FC236}">
                <a16:creationId xmlns:a16="http://schemas.microsoft.com/office/drawing/2014/main" id="{316C743B-810A-9960-C0A7-A0B252D50C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0923"/>
          <a:stretch/>
        </p:blipFill>
        <p:spPr bwMode="auto">
          <a:xfrm>
            <a:off x="478780" y="768883"/>
            <a:ext cx="5401965" cy="510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86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957"/>
            <a:ext cx="12192000" cy="6858000"/>
          </a:xfrm>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2658" y="854995"/>
            <a:ext cx="4799807" cy="2083886"/>
          </a:xfrm>
        </p:spPr>
        <p:txBody>
          <a:bodyPr vert="horz" wrap="square" lIns="0" tIns="0" rIns="0" bIns="0" rtlCol="0" anchor="b" anchorCtr="0">
            <a:normAutofit/>
          </a:bodyPr>
          <a:lstStyle/>
          <a:p>
            <a:pPr>
              <a:lnSpc>
                <a:spcPct val="100000"/>
              </a:lnSpc>
            </a:pPr>
            <a:r>
              <a:rPr lang="en-US" sz="4300" dirty="0" err="1">
                <a:latin typeface="Bahnschrift" panose="020B0502040204020203" pitchFamily="34" charset="0"/>
              </a:rPr>
              <a:t>Giải</a:t>
            </a:r>
            <a:r>
              <a:rPr lang="en-US" sz="4300" dirty="0">
                <a:latin typeface="Bahnschrift" panose="020B0502040204020203" pitchFamily="34" charset="0"/>
              </a:rPr>
              <a:t> </a:t>
            </a:r>
            <a:r>
              <a:rPr lang="en-US" sz="4300" dirty="0" err="1">
                <a:latin typeface="Bahnschrift" panose="020B0502040204020203" pitchFamily="34" charset="0"/>
              </a:rPr>
              <a:t>quyết</a:t>
            </a:r>
            <a:r>
              <a:rPr lang="en-US" sz="4300" dirty="0">
                <a:latin typeface="Bahnschrift" panose="020B0502040204020203" pitchFamily="34" charset="0"/>
              </a:rPr>
              <a:t> </a:t>
            </a:r>
            <a:r>
              <a:rPr lang="en-US" sz="4300" err="1">
                <a:latin typeface="Bahnschrift" panose="020B0502040204020203" pitchFamily="34" charset="0"/>
              </a:rPr>
              <a:t>vấn</a:t>
            </a:r>
            <a:r>
              <a:rPr lang="en-US" sz="4300">
                <a:latin typeface="Bahnschrift" panose="020B0502040204020203" pitchFamily="34" charset="0"/>
              </a:rPr>
              <a:t> đề của nhóm</a:t>
            </a:r>
            <a:endParaRPr lang="en-US" sz="4300" dirty="0">
              <a:latin typeface="Bahnschrift" panose="020B0502040204020203" pitchFamily="34"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55</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DBB0EC85-EEB0-A696-245C-12741C773B8B}"/>
              </a:ext>
            </a:extLst>
          </p:cNvPr>
          <p:cNvSpPr>
            <a:spLocks noGrp="1"/>
          </p:cNvSpPr>
          <p:nvPr>
            <p:ph type="subTitle" idx="1"/>
          </p:nvPr>
        </p:nvSpPr>
        <p:spPr>
          <a:xfrm>
            <a:off x="550863" y="3265102"/>
            <a:ext cx="5792982" cy="2589668"/>
          </a:xfrm>
        </p:spPr>
        <p:txBody>
          <a:bodyPr vert="horz" wrap="square" lIns="0" tIns="0" rIns="0" bIns="0" rtlCol="0">
            <a:normAutofit/>
          </a:bodyPr>
          <a:lstStyle/>
          <a:p>
            <a:pPr marL="0" indent="0" algn="just" fontAlgn="base">
              <a:lnSpc>
                <a:spcPct val="80000"/>
              </a:lnSpc>
            </a:pPr>
            <a:r>
              <a:rPr lang="en-US" sz="2000" b="1"/>
              <a:t>Phương pháp tiên tiến nhóm nghiên cứu</a:t>
            </a:r>
          </a:p>
          <a:p>
            <a:pPr marL="0" indent="0" algn="just" fontAlgn="base">
              <a:lnSpc>
                <a:spcPct val="80000"/>
              </a:lnSpc>
            </a:pPr>
            <a:r>
              <a:rPr lang="en-US" sz="2000" b="1"/>
              <a:t>Môi </a:t>
            </a:r>
            <a:r>
              <a:rPr lang="en-US" sz="2000" b="1" dirty="0" err="1"/>
              <a:t>trường</a:t>
            </a:r>
            <a:endParaRPr lang="en-US" sz="2000" b="1" dirty="0"/>
          </a:p>
          <a:p>
            <a:pPr marL="0" indent="0" algn="just" fontAlgn="base">
              <a:lnSpc>
                <a:spcPct val="80000"/>
              </a:lnSpc>
            </a:pPr>
            <a:r>
              <a:rPr lang="en-US" sz="2000" b="1" dirty="0" err="1"/>
              <a:t>Tập</a:t>
            </a:r>
            <a:r>
              <a:rPr lang="en-US" sz="2000" b="1" dirty="0"/>
              <a:t> </a:t>
            </a:r>
            <a:r>
              <a:rPr lang="en-US" sz="2000" b="1" dirty="0" err="1"/>
              <a:t>dữ</a:t>
            </a:r>
            <a:r>
              <a:rPr lang="en-US" sz="2000" b="1" dirty="0"/>
              <a:t> </a:t>
            </a:r>
            <a:r>
              <a:rPr lang="en-US" sz="2000" b="1" dirty="0" err="1"/>
              <a:t>liệu</a:t>
            </a:r>
            <a:endParaRPr lang="en-US" sz="2000" b="1" dirty="0"/>
          </a:p>
          <a:p>
            <a:pPr marL="0" indent="0" algn="just" fontAlgn="base">
              <a:lnSpc>
                <a:spcPct val="80000"/>
              </a:lnSpc>
            </a:pPr>
            <a:r>
              <a:rPr lang="vi-VN" sz="2000" b="1" dirty="0" err="1"/>
              <a:t>Các</a:t>
            </a:r>
            <a:r>
              <a:rPr lang="vi-VN" sz="2000" b="1" dirty="0"/>
              <a:t> thư </a:t>
            </a:r>
            <a:r>
              <a:rPr lang="vi-VN" sz="2000" b="1" dirty="0" err="1"/>
              <a:t>viện</a:t>
            </a:r>
            <a:r>
              <a:rPr lang="vi-VN" sz="2000" b="1" dirty="0"/>
              <a:t>, </a:t>
            </a:r>
            <a:r>
              <a:rPr lang="vi-VN" sz="2000" b="1" dirty="0" err="1"/>
              <a:t>framework</a:t>
            </a:r>
            <a:r>
              <a:rPr lang="vi-VN" sz="2000" b="1" dirty="0"/>
              <a:t> </a:t>
            </a:r>
            <a:r>
              <a:rPr lang="vi-VN" sz="2000" b="1" dirty="0" err="1"/>
              <a:t>hỗ</a:t>
            </a:r>
            <a:r>
              <a:rPr lang="vi-VN" sz="2000" b="1" dirty="0"/>
              <a:t> </a:t>
            </a:r>
            <a:r>
              <a:rPr lang="vi-VN" sz="2000" b="1" dirty="0" err="1"/>
              <a:t>trợ</a:t>
            </a:r>
            <a:r>
              <a:rPr lang="vi-VN" sz="2000" b="1" dirty="0"/>
              <a:t> </a:t>
            </a:r>
            <a:r>
              <a:rPr lang="vi-VN" sz="2000" b="1" dirty="0" err="1"/>
              <a:t>xử</a:t>
            </a:r>
            <a:r>
              <a:rPr lang="vi-VN" sz="2000" b="1" dirty="0"/>
              <a:t> </a:t>
            </a:r>
            <a:r>
              <a:rPr lang="vi-VN" sz="2000" b="1" dirty="0" err="1"/>
              <a:t>lý</a:t>
            </a:r>
            <a:r>
              <a:rPr lang="vi-VN" sz="2000" b="1" dirty="0"/>
              <a:t> </a:t>
            </a:r>
            <a:r>
              <a:rPr lang="vi-VN" sz="2000" b="1" dirty="0" err="1"/>
              <a:t>ảnh</a:t>
            </a:r>
            <a:r>
              <a:rPr lang="vi-VN" sz="2000" b="1" dirty="0"/>
              <a:t>, </a:t>
            </a:r>
            <a:r>
              <a:rPr lang="vi-VN" sz="2000" b="1" dirty="0" err="1"/>
              <a:t>deep</a:t>
            </a:r>
            <a:r>
              <a:rPr lang="vi-VN" sz="2000" b="1" dirty="0"/>
              <a:t> </a:t>
            </a:r>
            <a:r>
              <a:rPr lang="vi-VN" sz="2000" b="1" dirty="0" err="1"/>
              <a:t>learning</a:t>
            </a:r>
            <a:endParaRPr lang="vi-VN" sz="2000" b="1" dirty="0"/>
          </a:p>
        </p:txBody>
      </p:sp>
      <p:sp>
        <p:nvSpPr>
          <p:cNvPr id="6" name="Date Placeholder 13">
            <a:extLst>
              <a:ext uri="{FF2B5EF4-FFF2-40B4-BE49-F238E27FC236}">
                <a16:creationId xmlns:a16="http://schemas.microsoft.com/office/drawing/2014/main" id="{6D35E648-1690-975E-9361-9F1BD3BC4FD3}"/>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17584562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3">
                                            <p:txEl>
                                              <p:pRg st="0" end="0"/>
                                            </p:txEl>
                                          </p:spTgt>
                                        </p:tgtEl>
                                        <p:attrNameLst>
                                          <p:attrName>style.color</p:attrName>
                                        </p:attrNameLst>
                                      </p:cBhvr>
                                      <p:to>
                                        <a:schemeClr val="bg1"/>
                                      </p:to>
                                    </p:animClr>
                                    <p:animClr clrSpc="rgb" dir="cw">
                                      <p:cBhvr>
                                        <p:cTn id="7" dur="250" autoRev="1" fill="remove"/>
                                        <p:tgtEl>
                                          <p:spTgt spid="3">
                                            <p:txEl>
                                              <p:pRg st="0" end="0"/>
                                            </p:txEl>
                                          </p:spTgt>
                                        </p:tgtEl>
                                        <p:attrNameLst>
                                          <p:attrName>fillcolor</p:attrName>
                                        </p:attrNameLst>
                                      </p:cBhvr>
                                      <p:to>
                                        <a:schemeClr val="bg1"/>
                                      </p:to>
                                    </p:animClr>
                                    <p:set>
                                      <p:cBhvr>
                                        <p:cTn id="8" dur="250" autoRev="1" fill="remove"/>
                                        <p:tgtEl>
                                          <p:spTgt spid="3">
                                            <p:txEl>
                                              <p:pRg st="0" end="0"/>
                                            </p:txEl>
                                          </p:spTgt>
                                        </p:tgtEl>
                                        <p:attrNameLst>
                                          <p:attrName>fill.type</p:attrName>
                                        </p:attrNameLst>
                                      </p:cBhvr>
                                      <p:to>
                                        <p:strVal val="solid"/>
                                      </p:to>
                                    </p:set>
                                    <p:set>
                                      <p:cBhvr>
                                        <p:cTn id="9" dur="250" autoRev="1" fill="remove"/>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7" presetClass="emph" presetSubtype="0" fill="remove" grpId="0" nodeType="clickEffect">
                                  <p:stCondLst>
                                    <p:cond delay="0"/>
                                  </p:stCondLst>
                                  <p:childTnLst>
                                    <p:animClr clrSpc="rgb" dir="cw">
                                      <p:cBhvr override="childStyle">
                                        <p:cTn id="13" dur="250" autoRev="1" fill="remove"/>
                                        <p:tgtEl>
                                          <p:spTgt spid="3">
                                            <p:txEl>
                                              <p:pRg st="1" end="1"/>
                                            </p:txEl>
                                          </p:spTgt>
                                        </p:tgtEl>
                                        <p:attrNameLst>
                                          <p:attrName>style.color</p:attrName>
                                        </p:attrNameLst>
                                      </p:cBhvr>
                                      <p:to>
                                        <a:schemeClr val="bg1"/>
                                      </p:to>
                                    </p:animClr>
                                    <p:animClr clrSpc="rgb" dir="cw">
                                      <p:cBhvr>
                                        <p:cTn id="14" dur="250" autoRev="1" fill="remove"/>
                                        <p:tgtEl>
                                          <p:spTgt spid="3">
                                            <p:txEl>
                                              <p:pRg st="1" end="1"/>
                                            </p:txEl>
                                          </p:spTgt>
                                        </p:tgtEl>
                                        <p:attrNameLst>
                                          <p:attrName>fillcolor</p:attrName>
                                        </p:attrNameLst>
                                      </p:cBhvr>
                                      <p:to>
                                        <a:schemeClr val="bg1"/>
                                      </p:to>
                                    </p:animClr>
                                    <p:set>
                                      <p:cBhvr>
                                        <p:cTn id="15" dur="250" autoRev="1" fill="remove"/>
                                        <p:tgtEl>
                                          <p:spTgt spid="3">
                                            <p:txEl>
                                              <p:pRg st="1" end="1"/>
                                            </p:txEl>
                                          </p:spTgt>
                                        </p:tgtEl>
                                        <p:attrNameLst>
                                          <p:attrName>fill.type</p:attrName>
                                        </p:attrNameLst>
                                      </p:cBhvr>
                                      <p:to>
                                        <p:strVal val="solid"/>
                                      </p:to>
                                    </p:set>
                                    <p:set>
                                      <p:cBhvr>
                                        <p:cTn id="16" dur="250" autoRev="1" fill="remove"/>
                                        <p:tgtEl>
                                          <p:spTgt spid="3">
                                            <p:txEl>
                                              <p:pRg st="1" end="1"/>
                                            </p:txEl>
                                          </p:spTgt>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27" presetClass="emph" presetSubtype="0" fill="remove" grpId="0" nodeType="clickEffect">
                                  <p:stCondLst>
                                    <p:cond delay="0"/>
                                  </p:stCondLst>
                                  <p:childTnLst>
                                    <p:animClr clrSpc="rgb" dir="cw">
                                      <p:cBhvr override="childStyle">
                                        <p:cTn id="20" dur="250" autoRev="1" fill="remove"/>
                                        <p:tgtEl>
                                          <p:spTgt spid="3">
                                            <p:txEl>
                                              <p:pRg st="2" end="2"/>
                                            </p:txEl>
                                          </p:spTgt>
                                        </p:tgtEl>
                                        <p:attrNameLst>
                                          <p:attrName>style.color</p:attrName>
                                        </p:attrNameLst>
                                      </p:cBhvr>
                                      <p:to>
                                        <a:schemeClr val="bg1"/>
                                      </p:to>
                                    </p:animClr>
                                    <p:animClr clrSpc="rgb" dir="cw">
                                      <p:cBhvr>
                                        <p:cTn id="21" dur="250" autoRev="1" fill="remove"/>
                                        <p:tgtEl>
                                          <p:spTgt spid="3">
                                            <p:txEl>
                                              <p:pRg st="2" end="2"/>
                                            </p:txEl>
                                          </p:spTgt>
                                        </p:tgtEl>
                                        <p:attrNameLst>
                                          <p:attrName>fillcolor</p:attrName>
                                        </p:attrNameLst>
                                      </p:cBhvr>
                                      <p:to>
                                        <a:schemeClr val="bg1"/>
                                      </p:to>
                                    </p:animClr>
                                    <p:set>
                                      <p:cBhvr>
                                        <p:cTn id="22" dur="250" autoRev="1" fill="remove"/>
                                        <p:tgtEl>
                                          <p:spTgt spid="3">
                                            <p:txEl>
                                              <p:pRg st="2" end="2"/>
                                            </p:txEl>
                                          </p:spTgt>
                                        </p:tgtEl>
                                        <p:attrNameLst>
                                          <p:attrName>fill.type</p:attrName>
                                        </p:attrNameLst>
                                      </p:cBhvr>
                                      <p:to>
                                        <p:strVal val="solid"/>
                                      </p:to>
                                    </p:set>
                                    <p:set>
                                      <p:cBhvr>
                                        <p:cTn id="23" dur="250" autoRev="1" fill="remove"/>
                                        <p:tgtEl>
                                          <p:spTgt spid="3">
                                            <p:txEl>
                                              <p:pRg st="2" end="2"/>
                                            </p:txEl>
                                          </p:spTgt>
                                        </p:tgtEl>
                                        <p:attrNameLst>
                                          <p:attrName>fill.on</p:attrName>
                                        </p:attrNameLst>
                                      </p:cBhvr>
                                      <p:to>
                                        <p:strVal val="true"/>
                                      </p:to>
                                    </p:set>
                                  </p:childTnLst>
                                </p:cTn>
                              </p:par>
                            </p:childTnLst>
                          </p:cTn>
                        </p:par>
                      </p:childTnLst>
                    </p:cTn>
                  </p:par>
                  <p:par>
                    <p:cTn id="24" fill="hold">
                      <p:stCondLst>
                        <p:cond delay="indefinite"/>
                      </p:stCondLst>
                      <p:childTnLst>
                        <p:par>
                          <p:cTn id="25" fill="hold">
                            <p:stCondLst>
                              <p:cond delay="0"/>
                            </p:stCondLst>
                            <p:childTnLst>
                              <p:par>
                                <p:cTn id="26" presetID="27" presetClass="emph" presetSubtype="0" fill="remove" grpId="0" nodeType="clickEffect">
                                  <p:stCondLst>
                                    <p:cond delay="0"/>
                                  </p:stCondLst>
                                  <p:childTnLst>
                                    <p:animClr clrSpc="rgb" dir="cw">
                                      <p:cBhvr override="childStyle">
                                        <p:cTn id="27" dur="250" autoRev="1" fill="remove"/>
                                        <p:tgtEl>
                                          <p:spTgt spid="3">
                                            <p:txEl>
                                              <p:pRg st="3" end="3"/>
                                            </p:txEl>
                                          </p:spTgt>
                                        </p:tgtEl>
                                        <p:attrNameLst>
                                          <p:attrName>style.color</p:attrName>
                                        </p:attrNameLst>
                                      </p:cBhvr>
                                      <p:to>
                                        <a:schemeClr val="bg1"/>
                                      </p:to>
                                    </p:animClr>
                                    <p:animClr clrSpc="rgb" dir="cw">
                                      <p:cBhvr>
                                        <p:cTn id="28" dur="250" autoRev="1" fill="remove"/>
                                        <p:tgtEl>
                                          <p:spTgt spid="3">
                                            <p:txEl>
                                              <p:pRg st="3" end="3"/>
                                            </p:txEl>
                                          </p:spTgt>
                                        </p:tgtEl>
                                        <p:attrNameLst>
                                          <p:attrName>fillcolor</p:attrName>
                                        </p:attrNameLst>
                                      </p:cBhvr>
                                      <p:to>
                                        <a:schemeClr val="bg1"/>
                                      </p:to>
                                    </p:animClr>
                                    <p:set>
                                      <p:cBhvr>
                                        <p:cTn id="29" dur="250" autoRev="1" fill="remove"/>
                                        <p:tgtEl>
                                          <p:spTgt spid="3">
                                            <p:txEl>
                                              <p:pRg st="3" end="3"/>
                                            </p:txEl>
                                          </p:spTgt>
                                        </p:tgtEl>
                                        <p:attrNameLst>
                                          <p:attrName>fill.type</p:attrName>
                                        </p:attrNameLst>
                                      </p:cBhvr>
                                      <p:to>
                                        <p:strVal val="solid"/>
                                      </p:to>
                                    </p:set>
                                    <p:set>
                                      <p:cBhvr>
                                        <p:cTn id="30" dur="250" autoRev="1" fill="remove"/>
                                        <p:tgtEl>
                                          <p:spTgt spid="3">
                                            <p:txEl>
                                              <p:pRg st="3" end="3"/>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849443" y="324451"/>
            <a:ext cx="6260484" cy="1338384"/>
          </a:xfrm>
        </p:spPr>
        <p:txBody>
          <a:bodyPr>
            <a:normAutofit/>
          </a:bodyPr>
          <a:lstStyle/>
          <a:p>
            <a:pPr>
              <a:lnSpc>
                <a:spcPct val="100000"/>
              </a:lnSpc>
            </a:pPr>
            <a:r>
              <a:rPr lang="en-US" sz="4300">
                <a:latin typeface="Bahnschrift" panose="020B0502040204020203" pitchFamily="34" charset="0"/>
              </a:rPr>
              <a:t>Phương pháp tiên tiến  nhóm nghiên cứu</a:t>
            </a:r>
            <a:endParaRPr lang="en-US" sz="4300" dirty="0">
              <a:latin typeface="Bahnschrift" panose="020B0502040204020203" pitchFamily="34" charset="0"/>
            </a:endParaRP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56</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TextBox 4">
            <a:extLst>
              <a:ext uri="{FF2B5EF4-FFF2-40B4-BE49-F238E27FC236}">
                <a16:creationId xmlns:a16="http://schemas.microsoft.com/office/drawing/2014/main" id="{CA07ED2A-2C47-C36B-26D8-CAADB8ADDDAA}"/>
              </a:ext>
            </a:extLst>
          </p:cNvPr>
          <p:cNvSpPr txBox="1"/>
          <p:nvPr/>
        </p:nvSpPr>
        <p:spPr>
          <a:xfrm>
            <a:off x="849443" y="1870834"/>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Tính cấp thiết</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0B6A7636-FE59-E8D5-1579-43B9E3FBED9B}"/>
              </a:ext>
            </a:extLst>
          </p:cNvPr>
          <p:cNvSpPr txBox="1"/>
          <p:nvPr/>
        </p:nvSpPr>
        <p:spPr>
          <a:xfrm>
            <a:off x="849442" y="2522481"/>
            <a:ext cx="11090273" cy="2015936"/>
          </a:xfrm>
          <a:prstGeom prst="rect">
            <a:avLst/>
          </a:prstGeom>
          <a:noFill/>
        </p:spPr>
        <p:txBody>
          <a:bodyPr wrap="square">
            <a:spAutoFit/>
          </a:bodyPr>
          <a:lstStyle/>
          <a:p>
            <a:pPr rtl="0">
              <a:spcBef>
                <a:spcPts val="0"/>
              </a:spcBef>
              <a:spcAft>
                <a:spcPts val="1500"/>
              </a:spcAft>
            </a:pPr>
            <a:r>
              <a:rPr lang="en-US" sz="2000">
                <a:solidFill>
                  <a:schemeClr val="tx1">
                    <a:alpha val="60000"/>
                  </a:schemeClr>
                </a:solidFill>
              </a:rPr>
              <a:t>Thiếu các cặp tư thế (pose pairs) để tạo trường dữ liệu.</a:t>
            </a:r>
          </a:p>
          <a:p>
            <a:pPr rtl="0">
              <a:spcBef>
                <a:spcPts val="0"/>
              </a:spcBef>
              <a:spcAft>
                <a:spcPts val="1500"/>
              </a:spcAft>
            </a:pPr>
            <a:r>
              <a:rPr lang="en-US" sz="2000" b="1">
                <a:solidFill>
                  <a:schemeClr val="tx1">
                    <a:alpha val="60000"/>
                  </a:schemeClr>
                </a:solidFill>
              </a:rPr>
              <a:t>PoseAug</a:t>
            </a:r>
            <a:r>
              <a:rPr lang="en-US" sz="2000">
                <a:solidFill>
                  <a:schemeClr val="tx1">
                    <a:alpha val="60000"/>
                  </a:schemeClr>
                </a:solidFill>
              </a:rPr>
              <a:t> - khung tăng cường tự động sử dụng phương pháp khả vi (differentiable operation) qua đó đa dạng tư thế 3D và khái quát hóa tư thế từ 2D lên 3D.</a:t>
            </a:r>
          </a:p>
          <a:p>
            <a:pPr rtl="0">
              <a:spcBef>
                <a:spcPts val="0"/>
              </a:spcBef>
              <a:spcAft>
                <a:spcPts val="1500"/>
              </a:spcAft>
            </a:pPr>
            <a:r>
              <a:rPr lang="en-US" sz="2000">
                <a:solidFill>
                  <a:schemeClr val="tx1">
                    <a:alpha val="60000"/>
                  </a:schemeClr>
                </a:solidFill>
              </a:rPr>
              <a:t>Sử dụng </a:t>
            </a:r>
            <a:r>
              <a:rPr lang="vi-VN" sz="2000">
                <a:solidFill>
                  <a:schemeClr val="tx1">
                    <a:alpha val="60000"/>
                  </a:schemeClr>
                </a:solidFill>
              </a:rPr>
              <a:t>Không gian chuỗi động học (Kinematic Chain Space - KSC) và phát triển module phân biệt các tư thế tăng cường.</a:t>
            </a:r>
            <a:endParaRPr lang="en-US" sz="2000">
              <a:solidFill>
                <a:schemeClr val="tx1">
                  <a:alpha val="60000"/>
                </a:schemeClr>
              </a:solidFill>
            </a:endParaRPr>
          </a:p>
        </p:txBody>
      </p:sp>
    </p:spTree>
    <p:extLst>
      <p:ext uri="{BB962C8B-B14F-4D97-AF65-F5344CB8AC3E}">
        <p14:creationId xmlns:p14="http://schemas.microsoft.com/office/powerpoint/2010/main" val="4065870404"/>
      </p:ext>
    </p:extLst>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57</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TextBox 4">
            <a:extLst>
              <a:ext uri="{FF2B5EF4-FFF2-40B4-BE49-F238E27FC236}">
                <a16:creationId xmlns:a16="http://schemas.microsoft.com/office/drawing/2014/main" id="{CA07ED2A-2C47-C36B-26D8-CAADB8ADDDAA}"/>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Nguyên lý</a:t>
            </a:r>
            <a:endParaRPr lang="en-US" sz="2800" dirty="0">
              <a:solidFill>
                <a:schemeClr val="tx1">
                  <a:alpha val="60000"/>
                </a:schemeClr>
              </a:solidFill>
            </a:endParaRPr>
          </a:p>
        </p:txBody>
      </p:sp>
      <p:sp>
        <p:nvSpPr>
          <p:cNvPr id="6" name="TextBox 5">
            <a:extLst>
              <a:ext uri="{FF2B5EF4-FFF2-40B4-BE49-F238E27FC236}">
                <a16:creationId xmlns:a16="http://schemas.microsoft.com/office/drawing/2014/main" id="{0B6A7636-FE59-E8D5-1579-43B9E3FBED9B}"/>
              </a:ext>
            </a:extLst>
          </p:cNvPr>
          <p:cNvSpPr txBox="1"/>
          <p:nvPr/>
        </p:nvSpPr>
        <p:spPr>
          <a:xfrm>
            <a:off x="849448" y="2098241"/>
            <a:ext cx="11090273" cy="1708160"/>
          </a:xfrm>
          <a:prstGeom prst="rect">
            <a:avLst/>
          </a:prstGeom>
          <a:noFill/>
        </p:spPr>
        <p:txBody>
          <a:bodyPr wrap="square">
            <a:spAutoFit/>
          </a:bodyPr>
          <a:lstStyle/>
          <a:p>
            <a:pPr rtl="0">
              <a:spcBef>
                <a:spcPts val="0"/>
              </a:spcBef>
              <a:spcAft>
                <a:spcPts val="1500"/>
              </a:spcAft>
            </a:pPr>
            <a:r>
              <a:rPr lang="vi-VN" sz="2000">
                <a:solidFill>
                  <a:schemeClr val="tx1">
                    <a:alpha val="60000"/>
                  </a:schemeClr>
                </a:solidFill>
              </a:rPr>
              <a:t>Sử dụng module khả vi tăng cường</a:t>
            </a:r>
            <a:r>
              <a:rPr lang="en-US" sz="2000">
                <a:solidFill>
                  <a:schemeClr val="tx1">
                    <a:alpha val="60000"/>
                  </a:schemeClr>
                </a:solidFill>
              </a:rPr>
              <a:t>. </a:t>
            </a:r>
            <a:r>
              <a:rPr lang="vi-VN" sz="2000">
                <a:solidFill>
                  <a:schemeClr val="tx1">
                    <a:alpha val="60000"/>
                  </a:schemeClr>
                </a:solidFill>
              </a:rPr>
              <a:t>Bộ tăng cường học cách</a:t>
            </a:r>
            <a:r>
              <a:rPr lang="en-US" sz="2000">
                <a:solidFill>
                  <a:schemeClr val="tx1">
                    <a:alpha val="60000"/>
                  </a:schemeClr>
                </a:solidFill>
              </a:rPr>
              <a:t> kiểm soát</a:t>
            </a:r>
            <a:r>
              <a:rPr lang="vi-VN" sz="2000">
                <a:solidFill>
                  <a:schemeClr val="tx1">
                    <a:alpha val="60000"/>
                  </a:schemeClr>
                </a:solidFill>
              </a:rPr>
              <a:t> ba </a:t>
            </a:r>
            <a:r>
              <a:rPr lang="en-US" sz="2000">
                <a:solidFill>
                  <a:schemeClr val="tx1">
                    <a:alpha val="60000"/>
                  </a:schemeClr>
                </a:solidFill>
              </a:rPr>
              <a:t>dạng</a:t>
            </a:r>
            <a:r>
              <a:rPr lang="vi-VN" sz="2000">
                <a:solidFill>
                  <a:schemeClr val="tx1">
                    <a:alpha val="60000"/>
                  </a:schemeClr>
                </a:solidFill>
              </a:rPr>
              <a:t>: góc khớp xương, kích thước cơ thể và góc camera kèm vị trí của đối tượng.  </a:t>
            </a:r>
            <a:endParaRPr lang="en-US" sz="2000">
              <a:solidFill>
                <a:schemeClr val="tx1">
                  <a:alpha val="60000"/>
                </a:schemeClr>
              </a:solidFill>
            </a:endParaRPr>
          </a:p>
          <a:p>
            <a:pPr rtl="0">
              <a:spcBef>
                <a:spcPts val="0"/>
              </a:spcBef>
              <a:spcAft>
                <a:spcPts val="1500"/>
              </a:spcAft>
            </a:pPr>
            <a:r>
              <a:rPr lang="vi-VN" sz="2000">
                <a:solidFill>
                  <a:schemeClr val="tx1">
                    <a:alpha val="60000"/>
                  </a:schemeClr>
                </a:solidFill>
              </a:rPr>
              <a:t>Module phân biệt tư thế qua đó tránh tạo ra các góc khớp không hợp lý.  </a:t>
            </a:r>
            <a:endParaRPr lang="en-US" sz="2000">
              <a:solidFill>
                <a:schemeClr val="tx1">
                  <a:alpha val="60000"/>
                </a:schemeClr>
              </a:solidFill>
            </a:endParaRPr>
          </a:p>
          <a:p>
            <a:pPr rtl="0">
              <a:spcBef>
                <a:spcPts val="0"/>
              </a:spcBef>
              <a:spcAft>
                <a:spcPts val="1500"/>
              </a:spcAft>
            </a:pPr>
            <a:r>
              <a:rPr lang="vi-VN" sz="2000">
                <a:solidFill>
                  <a:schemeClr val="tx1">
                    <a:alpha val="60000"/>
                  </a:schemeClr>
                </a:solidFill>
              </a:rPr>
              <a:t>Bộ phân biệt tư thế 3D thông qua KCS.</a:t>
            </a:r>
            <a:endParaRPr lang="en-US" sz="2000">
              <a:solidFill>
                <a:schemeClr val="tx1">
                  <a:alpha val="60000"/>
                </a:schemeClr>
              </a:solidFill>
            </a:endParaRPr>
          </a:p>
        </p:txBody>
      </p:sp>
    </p:spTree>
    <p:extLst>
      <p:ext uri="{BB962C8B-B14F-4D97-AF65-F5344CB8AC3E}">
        <p14:creationId xmlns:p14="http://schemas.microsoft.com/office/powerpoint/2010/main" val="1204462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58</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Phương pháp</a:t>
            </a:r>
            <a:endParaRPr lang="en-US" sz="2800" dirty="0">
              <a:solidFill>
                <a:schemeClr val="tx1">
                  <a:alpha val="60000"/>
                </a:schemeClr>
              </a:solidFill>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07E222A7-8FE0-B683-7A4C-297B88FD1FEF}"/>
                  </a:ext>
                </a:extLst>
              </p:cNvPr>
              <p:cNvSpPr txBox="1"/>
              <p:nvPr/>
            </p:nvSpPr>
            <p:spPr>
              <a:xfrm>
                <a:off x="849448" y="2098241"/>
                <a:ext cx="11090273" cy="723275"/>
              </a:xfrm>
              <a:prstGeom prst="rect">
                <a:avLst/>
              </a:prstGeom>
              <a:noFill/>
            </p:spPr>
            <p:txBody>
              <a:bodyPr wrap="square">
                <a:spAutoFit/>
              </a:bodyPr>
              <a:lstStyle/>
              <a:p>
                <a:pPr rtl="0">
                  <a:spcBef>
                    <a:spcPts val="0"/>
                  </a:spcBef>
                  <a:spcAft>
                    <a:spcPts val="1500"/>
                  </a:spcAft>
                </a:pPr>
                <a:r>
                  <a:rPr lang="vi-VN" sz="2000">
                    <a:solidFill>
                      <a:schemeClr val="tx1">
                        <a:alpha val="60000"/>
                      </a:schemeClr>
                    </a:solidFill>
                  </a:rPr>
                  <a:t>Đặt </a:t>
                </a:r>
                <a:r>
                  <a:rPr lang="vi-VN" sz="2000" i="1">
                    <a:solidFill>
                      <a:schemeClr val="tx1">
                        <a:alpha val="60000"/>
                      </a:schemeClr>
                    </a:solidFill>
                  </a:rPr>
                  <a:t>x</a:t>
                </a:r>
                <a:r>
                  <a:rPr lang="vi-VN" sz="2000">
                    <a:solidFill>
                      <a:schemeClr val="tx1">
                        <a:alpha val="60000"/>
                      </a:schemeClr>
                    </a:solidFill>
                  </a:rPr>
                  <a:t> và </a:t>
                </a:r>
                <a:r>
                  <a:rPr lang="vi-VN" sz="2000" i="1">
                    <a:solidFill>
                      <a:schemeClr val="tx1">
                        <a:alpha val="60000"/>
                      </a:schemeClr>
                    </a:solidFill>
                  </a:rPr>
                  <a:t>X</a:t>
                </a:r>
                <a:r>
                  <a:rPr lang="vi-VN" sz="2000">
                    <a:solidFill>
                      <a:schemeClr val="tx1">
                        <a:alpha val="60000"/>
                      </a:schemeClr>
                    </a:solidFill>
                  </a:rPr>
                  <a:t> biểu diễn thông số 2D và 3D</a:t>
                </a:r>
                <a:r>
                  <a:rPr lang="en-US" sz="2000">
                    <a:solidFill>
                      <a:schemeClr val="tx1">
                        <a:alpha val="60000"/>
                      </a:schemeClr>
                    </a:solidFill>
                  </a:rPr>
                  <a:t> với</a:t>
                </a:r>
                <a14:m>
                  <m:oMath xmlns:m="http://schemas.openxmlformats.org/officeDocument/2006/math">
                    <m:r>
                      <a:rPr lang="en-US" sz="2000" b="0" i="0" smtClean="0">
                        <a:latin typeface="Cambria Math" panose="02040503050406030204" pitchFamily="18" charset="0"/>
                      </a:rPr>
                      <m:t> </m:t>
                    </m:r>
                    <m:r>
                      <m:rPr>
                        <m:nor/>
                      </m:rPr>
                      <a:rPr lang="en-US" sz="2000" smtClean="0">
                        <a:solidFill>
                          <a:srgbClr val="A4A3AB"/>
                        </a:solidFill>
                      </a:rPr>
                      <m:t>𝒫</m:t>
                    </m:r>
                    <m:r>
                      <m:rPr>
                        <m:nor/>
                      </m:rPr>
                      <a:rPr lang="en-US" sz="2000" b="0" i="0" smtClean="0">
                        <a:solidFill>
                          <a:srgbClr val="A4A3AB"/>
                        </a:solidFill>
                      </a:rPr>
                      <m:t> : </m:t>
                    </m:r>
                    <m:r>
                      <m:rPr>
                        <m:nor/>
                      </m:rPr>
                      <a:rPr lang="en-US" sz="2000" b="0" i="0" smtClean="0">
                        <a:solidFill>
                          <a:srgbClr val="A4A3AB"/>
                        </a:solidFill>
                      </a:rPr>
                      <m:t>x</m:t>
                    </m:r>
                    <m:r>
                      <m:rPr>
                        <m:nor/>
                      </m:rPr>
                      <a:rPr lang="en-US" sz="2000" b="0" i="0" smtClean="0">
                        <a:solidFill>
                          <a:srgbClr val="A4A3AB"/>
                        </a:solidFill>
                      </a:rPr>
                      <m:t> </m:t>
                    </m:r>
                    <m:r>
                      <a:rPr lang="en-US" sz="2000" b="0" i="1" smtClean="0">
                        <a:solidFill>
                          <a:srgbClr val="A4A3AB"/>
                        </a:solidFill>
                        <a:latin typeface="Cambria Math" panose="02040503050406030204" pitchFamily="18" charset="0"/>
                      </a:rPr>
                      <m:t>→</m:t>
                    </m:r>
                    <m:r>
                      <a:rPr lang="en-US" sz="2000" b="0" i="1" smtClean="0">
                        <a:solidFill>
                          <a:srgbClr val="A4A3AB"/>
                        </a:solidFill>
                        <a:latin typeface="Cambria Math" panose="02040503050406030204" pitchFamily="18" charset="0"/>
                      </a:rPr>
                      <m:t>𝑋</m:t>
                    </m:r>
                  </m:oMath>
                </a14:m>
                <a:r>
                  <a:rPr lang="en-US" sz="2000">
                    <a:solidFill>
                      <a:srgbClr val="A4A3AB"/>
                    </a:solidFill>
                  </a:rPr>
                  <a:t> </a:t>
                </a:r>
                <a:r>
                  <a:rPr lang="en-US" sz="2000">
                    <a:solidFill>
                      <a:schemeClr val="tx1">
                        <a:alpha val="60000"/>
                      </a:schemeClr>
                    </a:solidFill>
                  </a:rPr>
                  <a:t>khôi phục thông tin tư thế 3D thành 2D có công thức:</a:t>
                </a:r>
              </a:p>
            </p:txBody>
          </p:sp>
        </mc:Choice>
        <mc:Fallback xmlns="">
          <p:sp>
            <p:nvSpPr>
              <p:cNvPr id="12" name="TextBox 11">
                <a:extLst>
                  <a:ext uri="{FF2B5EF4-FFF2-40B4-BE49-F238E27FC236}">
                    <a16:creationId xmlns:a16="http://schemas.microsoft.com/office/drawing/2014/main" id="{07E222A7-8FE0-B683-7A4C-297B88FD1FEF}"/>
                  </a:ext>
                </a:extLst>
              </p:cNvPr>
              <p:cNvSpPr txBox="1">
                <a:spLocks noRot="1" noChangeAspect="1" noMove="1" noResize="1" noEditPoints="1" noAdjustHandles="1" noChangeArrowheads="1" noChangeShapeType="1" noTextEdit="1"/>
              </p:cNvSpPr>
              <p:nvPr/>
            </p:nvSpPr>
            <p:spPr>
              <a:xfrm>
                <a:off x="849448" y="2098241"/>
                <a:ext cx="11090273" cy="723275"/>
              </a:xfrm>
              <a:prstGeom prst="rect">
                <a:avLst/>
              </a:prstGeom>
              <a:blipFill>
                <a:blip r:embed="rId2"/>
                <a:stretch>
                  <a:fillRect l="-549" t="-5042" b="-117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68A3413-CE31-3B38-EA5C-6242D96A6C78}"/>
                  </a:ext>
                </a:extLst>
              </p:cNvPr>
              <p:cNvSpPr txBox="1"/>
              <p:nvPr/>
            </p:nvSpPr>
            <p:spPr>
              <a:xfrm>
                <a:off x="4281921" y="3188613"/>
                <a:ext cx="4369722" cy="386709"/>
              </a:xfrm>
              <a:prstGeom prst="rect">
                <a:avLst/>
              </a:prstGeom>
              <a:noFill/>
            </p:spPr>
            <p:txBody>
              <a:bodyPr wrap="none" lIns="0" tIns="0" rIns="0" bIns="0" rtlCol="0">
                <a:spAutoFit/>
              </a:bodyPr>
              <a:lstStyle/>
              <a:p>
                <a14:m>
                  <m:oMath xmlns:m="http://schemas.openxmlformats.org/officeDocument/2006/math">
                    <m:func>
                      <m:funcPr>
                        <m:ctrlPr>
                          <a:rPr lang="en-US" sz="2400" i="1" smtClean="0">
                            <a:solidFill>
                              <a:srgbClr val="A4A3AB"/>
                            </a:solidFill>
                            <a:latin typeface="Cambria Math" panose="02040503050406030204" pitchFamily="18" charset="0"/>
                          </a:rPr>
                        </m:ctrlPr>
                      </m:funcPr>
                      <m:fName>
                        <m:limLow>
                          <m:limLowPr>
                            <m:ctrlPr>
                              <a:rPr lang="en-US" sz="2400" i="1" smtClean="0">
                                <a:solidFill>
                                  <a:srgbClr val="A4A3AB"/>
                                </a:solidFill>
                                <a:latin typeface="Cambria Math" panose="02040503050406030204" pitchFamily="18" charset="0"/>
                              </a:rPr>
                            </m:ctrlPr>
                          </m:limLowPr>
                          <m:e>
                            <m:r>
                              <m:rPr>
                                <m:sty m:val="p"/>
                              </m:rPr>
                              <a:rPr lang="en-US" sz="2400" i="0" smtClean="0">
                                <a:solidFill>
                                  <a:srgbClr val="A4A3AB"/>
                                </a:solidFill>
                                <a:latin typeface="Cambria Math" panose="02040503050406030204" pitchFamily="18" charset="0"/>
                              </a:rPr>
                              <m:t>min</m:t>
                            </m:r>
                          </m:e>
                          <m:lim>
                            <m:r>
                              <a:rPr lang="en-US" sz="2400" i="1" smtClean="0">
                                <a:solidFill>
                                  <a:srgbClr val="A4A3AB"/>
                                </a:solidFill>
                                <a:latin typeface="Cambria Math" panose="02040503050406030204" pitchFamily="18" charset="0"/>
                                <a:ea typeface="Cambria Math" panose="02040503050406030204" pitchFamily="18" charset="0"/>
                              </a:rPr>
                              <m:t>𝜃</m:t>
                            </m:r>
                          </m:lim>
                        </m:limLow>
                      </m:fName>
                      <m:e>
                        <m:sSub>
                          <m:sSubPr>
                            <m:ctrlPr>
                              <a:rPr lang="en-US" sz="2400" i="1" smtClean="0">
                                <a:solidFill>
                                  <a:srgbClr val="A4A3AB"/>
                                </a:solidFill>
                                <a:latin typeface="Cambria Math" panose="02040503050406030204" pitchFamily="18" charset="0"/>
                              </a:rPr>
                            </m:ctrlPr>
                          </m:sSubPr>
                          <m:e>
                            <m:r>
                              <a:rPr lang="en-US" sz="2400" i="1" smtClean="0">
                                <a:solidFill>
                                  <a:srgbClr val="A4A3AB"/>
                                </a:solidFill>
                                <a:latin typeface="Cambria Math" panose="02040503050406030204" pitchFamily="18" charset="0"/>
                                <a:ea typeface="Cambria Math" panose="02040503050406030204" pitchFamily="18" charset="0"/>
                              </a:rPr>
                              <m:t>ℒ</m:t>
                            </m:r>
                          </m:e>
                          <m:sub>
                            <m:r>
                              <m:rPr>
                                <m:nor/>
                              </m:rPr>
                              <a:rPr lang="en-US" sz="2400">
                                <a:solidFill>
                                  <a:srgbClr val="A4A3AB"/>
                                </a:solidFill>
                              </a:rPr>
                              <m:t>𝒫</m:t>
                            </m:r>
                          </m:sub>
                        </m:sSub>
                      </m:e>
                    </m:func>
                    <m:r>
                      <a:rPr lang="en-US" sz="2400" b="0" i="1" smtClean="0">
                        <a:solidFill>
                          <a:srgbClr val="A4A3AB"/>
                        </a:solidFill>
                        <a:latin typeface="Cambria Math" panose="02040503050406030204" pitchFamily="18" charset="0"/>
                      </a:rPr>
                      <m:t>(</m:t>
                    </m:r>
                    <m:sSub>
                      <m:sSubPr>
                        <m:ctrlPr>
                          <a:rPr lang="en-US" sz="2400" b="0" i="1" smtClean="0">
                            <a:solidFill>
                              <a:srgbClr val="A4A3AB"/>
                            </a:solidFill>
                            <a:latin typeface="Cambria Math" panose="02040503050406030204" pitchFamily="18" charset="0"/>
                          </a:rPr>
                        </m:ctrlPr>
                      </m:sSubPr>
                      <m:e>
                        <m:r>
                          <m:rPr>
                            <m:nor/>
                          </m:rPr>
                          <a:rPr lang="en-US" sz="2400">
                            <a:solidFill>
                              <a:srgbClr val="A4A3AB"/>
                            </a:solidFill>
                          </a:rPr>
                          <m:t>𝒫</m:t>
                        </m:r>
                      </m:e>
                      <m:sub>
                        <m:r>
                          <a:rPr lang="en-US" sz="2400" b="0" i="1" smtClean="0">
                            <a:solidFill>
                              <a:srgbClr val="A4A3AB"/>
                            </a:solidFill>
                            <a:latin typeface="Cambria Math" panose="02040503050406030204" pitchFamily="18" charset="0"/>
                            <a:ea typeface="Cambria Math" panose="02040503050406030204" pitchFamily="18" charset="0"/>
                          </a:rPr>
                          <m:t>𝜃</m:t>
                        </m:r>
                      </m:sub>
                    </m:sSub>
                    <m:r>
                      <a:rPr lang="en-US" sz="2400" b="0" i="1" smtClean="0">
                        <a:solidFill>
                          <a:srgbClr val="A4A3AB"/>
                        </a:solidFill>
                        <a:latin typeface="Cambria Math" panose="02040503050406030204" pitchFamily="18" charset="0"/>
                      </a:rPr>
                      <m:t>,</m:t>
                    </m:r>
                    <m:r>
                      <m:rPr>
                        <m:nor/>
                      </m:rPr>
                      <a:rPr lang="en-US" sz="2400">
                        <a:solidFill>
                          <a:srgbClr val="A4A3AB"/>
                        </a:solidFill>
                      </a:rPr>
                      <m:t>𝒳</m:t>
                    </m:r>
                    <m:r>
                      <m:rPr>
                        <m:nor/>
                      </m:rPr>
                      <a:rPr lang="en-US" sz="2400" b="0" i="0" smtClean="0">
                        <a:solidFill>
                          <a:srgbClr val="A4A3AB"/>
                        </a:solidFill>
                      </a:rPr>
                      <m:t>) = </m:t>
                    </m:r>
                    <m:sSub>
                      <m:sSubPr>
                        <m:ctrlPr>
                          <a:rPr lang="en-US" sz="2400" b="0" i="1" smtClean="0">
                            <a:solidFill>
                              <a:srgbClr val="A4A3AB"/>
                            </a:solidFill>
                            <a:latin typeface="Cambria Math" panose="02040503050406030204" pitchFamily="18" charset="0"/>
                          </a:rPr>
                        </m:ctrlPr>
                      </m:sSubPr>
                      <m:e>
                        <m:r>
                          <a:rPr lang="en-US" sz="2400" b="0" i="1" smtClean="0">
                            <a:solidFill>
                              <a:srgbClr val="A4A3AB"/>
                            </a:solidFill>
                            <a:latin typeface="Cambria Math" panose="02040503050406030204" pitchFamily="18" charset="0"/>
                            <a:ea typeface="Cambria Math" panose="02040503050406030204" pitchFamily="18" charset="0"/>
                          </a:rPr>
                          <m:t>ℒ</m:t>
                        </m:r>
                      </m:e>
                      <m:sub>
                        <m:r>
                          <m:rPr>
                            <m:nor/>
                          </m:rPr>
                          <a:rPr lang="en-US" sz="2400">
                            <a:solidFill>
                              <a:srgbClr val="A4A3AB"/>
                            </a:solidFill>
                          </a:rPr>
                          <m:t>𝒫</m:t>
                        </m:r>
                      </m:sub>
                    </m:sSub>
                    <m:r>
                      <a:rPr lang="en-US" sz="2400" b="0" i="1" smtClean="0">
                        <a:solidFill>
                          <a:srgbClr val="A4A3AB"/>
                        </a:solidFill>
                        <a:latin typeface="Cambria Math" panose="02040503050406030204" pitchFamily="18" charset="0"/>
                      </a:rPr>
                      <m:t>(</m:t>
                    </m:r>
                    <m:sSub>
                      <m:sSubPr>
                        <m:ctrlPr>
                          <a:rPr lang="en-US" sz="2400" b="0" i="1" smtClean="0">
                            <a:solidFill>
                              <a:srgbClr val="A4A3AB"/>
                            </a:solidFill>
                            <a:latin typeface="Cambria Math" panose="02040503050406030204" pitchFamily="18" charset="0"/>
                          </a:rPr>
                        </m:ctrlPr>
                      </m:sSubPr>
                      <m:e>
                        <m:r>
                          <m:rPr>
                            <m:nor/>
                          </m:rPr>
                          <a:rPr lang="en-US" sz="2400">
                            <a:solidFill>
                              <a:srgbClr val="A4A3AB"/>
                            </a:solidFill>
                          </a:rPr>
                          <m:t>𝒫</m:t>
                        </m:r>
                      </m:e>
                      <m:sub>
                        <m:r>
                          <a:rPr lang="en-US" sz="2400" b="0" i="1" smtClean="0">
                            <a:solidFill>
                              <a:srgbClr val="A4A3AB"/>
                            </a:solidFill>
                            <a:latin typeface="Cambria Math" panose="02040503050406030204" pitchFamily="18" charset="0"/>
                            <a:ea typeface="Cambria Math" panose="02040503050406030204" pitchFamily="18" charset="0"/>
                          </a:rPr>
                          <m:t>𝜃</m:t>
                        </m:r>
                      </m:sub>
                    </m:sSub>
                    <m:d>
                      <m:dPr>
                        <m:ctrlPr>
                          <a:rPr lang="en-US" sz="2400" b="0" i="1" smtClean="0">
                            <a:solidFill>
                              <a:srgbClr val="A4A3AB"/>
                            </a:solidFill>
                            <a:latin typeface="Cambria Math" panose="02040503050406030204" pitchFamily="18" charset="0"/>
                          </a:rPr>
                        </m:ctrlPr>
                      </m:dPr>
                      <m:e>
                        <m:r>
                          <a:rPr lang="en-US" sz="2400" b="0" i="1" smtClean="0">
                            <a:solidFill>
                              <a:srgbClr val="A4A3AB"/>
                            </a:solidFill>
                            <a:latin typeface="Cambria Math" panose="02040503050406030204" pitchFamily="18" charset="0"/>
                          </a:rPr>
                          <m:t>𝑥</m:t>
                        </m:r>
                      </m:e>
                    </m:d>
                    <m:r>
                      <a:rPr lang="en-US" sz="2400" b="0" i="1" smtClean="0">
                        <a:solidFill>
                          <a:srgbClr val="A4A3AB"/>
                        </a:solidFill>
                        <a:latin typeface="Cambria Math" panose="02040503050406030204" pitchFamily="18" charset="0"/>
                      </a:rPr>
                      <m:t>, </m:t>
                    </m:r>
                    <m:r>
                      <a:rPr lang="en-US" sz="2400" b="0" i="1" smtClean="0">
                        <a:solidFill>
                          <a:srgbClr val="A4A3AB"/>
                        </a:solidFill>
                        <a:latin typeface="Cambria Math" panose="02040503050406030204" pitchFamily="18" charset="0"/>
                      </a:rPr>
                      <m:t>𝑋</m:t>
                    </m:r>
                    <m:r>
                      <a:rPr lang="en-US" sz="2400" b="0" i="1" smtClean="0">
                        <a:solidFill>
                          <a:srgbClr val="A4A3AB"/>
                        </a:solidFill>
                        <a:latin typeface="Cambria Math" panose="02040503050406030204" pitchFamily="18" charset="0"/>
                      </a:rPr>
                      <m:t>)</m:t>
                    </m:r>
                  </m:oMath>
                </a14:m>
                <a:r>
                  <a:rPr lang="en-US" sz="2400">
                    <a:solidFill>
                      <a:srgbClr val="A4A3AB"/>
                    </a:solidFill>
                  </a:rPr>
                  <a:t>.</a:t>
                </a:r>
              </a:p>
            </p:txBody>
          </p:sp>
        </mc:Choice>
        <mc:Fallback xmlns="">
          <p:sp>
            <p:nvSpPr>
              <p:cNvPr id="13" name="TextBox 12">
                <a:extLst>
                  <a:ext uri="{FF2B5EF4-FFF2-40B4-BE49-F238E27FC236}">
                    <a16:creationId xmlns:a16="http://schemas.microsoft.com/office/drawing/2014/main" id="{968A3413-CE31-3B38-EA5C-6242D96A6C78}"/>
                  </a:ext>
                </a:extLst>
              </p:cNvPr>
              <p:cNvSpPr txBox="1">
                <a:spLocks noRot="1" noChangeAspect="1" noMove="1" noResize="1" noEditPoints="1" noAdjustHandles="1" noChangeArrowheads="1" noChangeShapeType="1" noTextEdit="1"/>
              </p:cNvSpPr>
              <p:nvPr/>
            </p:nvSpPr>
            <p:spPr>
              <a:xfrm>
                <a:off x="4281921" y="3188613"/>
                <a:ext cx="4369722" cy="386709"/>
              </a:xfrm>
              <a:prstGeom prst="rect">
                <a:avLst/>
              </a:prstGeom>
              <a:blipFill>
                <a:blip r:embed="rId3"/>
                <a:stretch>
                  <a:fillRect l="-2371" t="-23438" r="-3347" b="-421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AB5A3129-3005-0AEB-A151-B5F628E0FFF6}"/>
                  </a:ext>
                </a:extLst>
              </p:cNvPr>
              <p:cNvSpPr txBox="1"/>
              <p:nvPr/>
            </p:nvSpPr>
            <p:spPr>
              <a:xfrm>
                <a:off x="4185223" y="4569053"/>
                <a:ext cx="4788555" cy="48077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solidFill>
                                <a:srgbClr val="A4A3AB"/>
                              </a:solidFill>
                              <a:latin typeface="Cambria Math" panose="02040503050406030204" pitchFamily="18" charset="0"/>
                            </a:rPr>
                          </m:ctrlPr>
                        </m:funcPr>
                        <m:fName>
                          <m:limLow>
                            <m:limLowPr>
                              <m:ctrlPr>
                                <a:rPr lang="en-US" sz="2400" i="1" smtClean="0">
                                  <a:solidFill>
                                    <a:srgbClr val="A4A3AB"/>
                                  </a:solidFill>
                                  <a:latin typeface="Cambria Math" panose="02040503050406030204" pitchFamily="18" charset="0"/>
                                </a:rPr>
                              </m:ctrlPr>
                            </m:limLowPr>
                            <m:e>
                              <m:r>
                                <m:rPr>
                                  <m:sty m:val="p"/>
                                </m:rPr>
                                <a:rPr lang="en-US" sz="2400" i="0" smtClean="0">
                                  <a:solidFill>
                                    <a:srgbClr val="A4A3AB"/>
                                  </a:solidFill>
                                  <a:latin typeface="Cambria Math" panose="02040503050406030204" pitchFamily="18" charset="0"/>
                                </a:rPr>
                                <m:t>min</m:t>
                              </m:r>
                            </m:e>
                            <m:lim>
                              <m:r>
                                <a:rPr lang="en-US" sz="2400" i="1" smtClean="0">
                                  <a:solidFill>
                                    <a:srgbClr val="A4A3AB"/>
                                  </a:solidFill>
                                  <a:latin typeface="Cambria Math" panose="02040503050406030204" pitchFamily="18" charset="0"/>
                                  <a:ea typeface="Cambria Math" panose="02040503050406030204" pitchFamily="18" charset="0"/>
                                </a:rPr>
                                <m:t>𝜃</m:t>
                              </m:r>
                            </m:lim>
                          </m:limLow>
                        </m:fName>
                        <m:e>
                          <m:sSub>
                            <m:sSubPr>
                              <m:ctrlPr>
                                <a:rPr lang="en-US" sz="2400" i="1" smtClean="0">
                                  <a:solidFill>
                                    <a:srgbClr val="A4A3AB"/>
                                  </a:solidFill>
                                  <a:latin typeface="Cambria Math" panose="02040503050406030204" pitchFamily="18" charset="0"/>
                                </a:rPr>
                              </m:ctrlPr>
                            </m:sSubPr>
                            <m:e>
                              <m:r>
                                <a:rPr lang="en-US" sz="2400" i="1" smtClean="0">
                                  <a:solidFill>
                                    <a:srgbClr val="A4A3AB"/>
                                  </a:solidFill>
                                  <a:latin typeface="Cambria Math" panose="02040503050406030204" pitchFamily="18" charset="0"/>
                                  <a:ea typeface="Cambria Math" panose="02040503050406030204" pitchFamily="18" charset="0"/>
                                </a:rPr>
                                <m:t>ℒ</m:t>
                              </m:r>
                            </m:e>
                            <m:sub>
                              <m:r>
                                <m:rPr>
                                  <m:nor/>
                                </m:rPr>
                                <a:rPr lang="en-US" sz="2400">
                                  <a:solidFill>
                                    <a:srgbClr val="A4A3AB"/>
                                  </a:solidFill>
                                </a:rPr>
                                <m:t>𝒫</m:t>
                              </m:r>
                            </m:sub>
                          </m:sSub>
                        </m:e>
                      </m:func>
                      <m:r>
                        <a:rPr lang="en-US" sz="2400" b="0" i="1" smtClean="0">
                          <a:solidFill>
                            <a:srgbClr val="A4A3AB"/>
                          </a:solidFill>
                          <a:latin typeface="Cambria Math" panose="02040503050406030204" pitchFamily="18" charset="0"/>
                        </a:rPr>
                        <m:t>(</m:t>
                      </m:r>
                      <m:sSub>
                        <m:sSubPr>
                          <m:ctrlPr>
                            <a:rPr lang="en-US" sz="2400" b="0" i="1" smtClean="0">
                              <a:solidFill>
                                <a:srgbClr val="A4A3AB"/>
                              </a:solidFill>
                              <a:latin typeface="Cambria Math" panose="02040503050406030204" pitchFamily="18" charset="0"/>
                            </a:rPr>
                          </m:ctrlPr>
                        </m:sSubPr>
                        <m:e>
                          <m:r>
                            <m:rPr>
                              <m:nor/>
                            </m:rPr>
                            <a:rPr lang="en-US" sz="2400">
                              <a:solidFill>
                                <a:srgbClr val="A4A3AB"/>
                              </a:solidFill>
                            </a:rPr>
                            <m:t>𝒫</m:t>
                          </m:r>
                        </m:e>
                        <m:sub>
                          <m:r>
                            <a:rPr lang="en-US" sz="2400" b="0" i="1" smtClean="0">
                              <a:solidFill>
                                <a:srgbClr val="A4A3AB"/>
                              </a:solidFill>
                              <a:latin typeface="Cambria Math" panose="02040503050406030204" pitchFamily="18" charset="0"/>
                              <a:ea typeface="Cambria Math" panose="02040503050406030204" pitchFamily="18" charset="0"/>
                            </a:rPr>
                            <m:t>𝜃</m:t>
                          </m:r>
                        </m:sub>
                      </m:sSub>
                      <m:r>
                        <a:rPr lang="en-US" sz="2400" b="0" i="1" smtClean="0">
                          <a:solidFill>
                            <a:srgbClr val="A4A3AB"/>
                          </a:solidFill>
                          <a:latin typeface="Cambria Math" panose="02040503050406030204" pitchFamily="18" charset="0"/>
                        </a:rPr>
                        <m:t>,</m:t>
                      </m:r>
                      <m:r>
                        <m:rPr>
                          <m:nor/>
                        </m:rPr>
                        <a:rPr lang="en-US" sz="2400" i="1">
                          <a:solidFill>
                            <a:srgbClr val="A4A3AB"/>
                          </a:solidFill>
                          <a:latin typeface="Cambria Math" panose="02040503050406030204" pitchFamily="18" charset="0"/>
                        </a:rPr>
                        <m:t>𝒜</m:t>
                      </m:r>
                      <m:r>
                        <m:rPr>
                          <m:nor/>
                        </m:rPr>
                        <a:rPr lang="en-US" sz="2400" b="0" i="0" smtClean="0">
                          <a:solidFill>
                            <a:srgbClr val="A4A3AB"/>
                          </a:solidFill>
                          <a:latin typeface="Cambria Math" panose="02040503050406030204" pitchFamily="18" charset="0"/>
                        </a:rPr>
                        <m:t>(</m:t>
                      </m:r>
                      <m:r>
                        <m:rPr>
                          <m:nor/>
                        </m:rPr>
                        <a:rPr lang="en-US" sz="2400">
                          <a:solidFill>
                            <a:srgbClr val="A4A3AB"/>
                          </a:solidFill>
                        </a:rPr>
                        <m:t>𝒳</m:t>
                      </m:r>
                      <m:r>
                        <m:rPr>
                          <m:nor/>
                        </m:rPr>
                        <a:rPr lang="en-US" sz="2400" b="0" i="0" smtClean="0">
                          <a:solidFill>
                            <a:srgbClr val="A4A3AB"/>
                          </a:solidFill>
                        </a:rPr>
                        <m:t>)) = </m:t>
                      </m:r>
                      <m:sSub>
                        <m:sSubPr>
                          <m:ctrlPr>
                            <a:rPr lang="en-US" sz="2400" b="0" i="1" smtClean="0">
                              <a:solidFill>
                                <a:srgbClr val="A4A3AB"/>
                              </a:solidFill>
                              <a:latin typeface="Cambria Math" panose="02040503050406030204" pitchFamily="18" charset="0"/>
                            </a:rPr>
                          </m:ctrlPr>
                        </m:sSubPr>
                        <m:e>
                          <m:r>
                            <a:rPr lang="en-US" sz="2400" b="0" i="1" smtClean="0">
                              <a:solidFill>
                                <a:srgbClr val="A4A3AB"/>
                              </a:solidFill>
                              <a:latin typeface="Cambria Math" panose="02040503050406030204" pitchFamily="18" charset="0"/>
                              <a:ea typeface="Cambria Math" panose="02040503050406030204" pitchFamily="18" charset="0"/>
                            </a:rPr>
                            <m:t>ℒ</m:t>
                          </m:r>
                        </m:e>
                        <m:sub>
                          <m:r>
                            <m:rPr>
                              <m:nor/>
                            </m:rPr>
                            <a:rPr lang="en-US" sz="2400">
                              <a:solidFill>
                                <a:srgbClr val="A4A3AB"/>
                              </a:solidFill>
                            </a:rPr>
                            <m:t>𝒫</m:t>
                          </m:r>
                        </m:sub>
                      </m:sSub>
                      <m:d>
                        <m:dPr>
                          <m:ctrlPr>
                            <a:rPr lang="en-US" sz="2400" b="0" i="1" smtClean="0">
                              <a:solidFill>
                                <a:srgbClr val="A4A3AB"/>
                              </a:solidFill>
                              <a:latin typeface="Cambria Math" panose="02040503050406030204" pitchFamily="18" charset="0"/>
                            </a:rPr>
                          </m:ctrlPr>
                        </m:dPr>
                        <m:e>
                          <m:sSub>
                            <m:sSubPr>
                              <m:ctrlPr>
                                <a:rPr lang="en-US" sz="2400" b="0" i="1" smtClean="0">
                                  <a:solidFill>
                                    <a:srgbClr val="A4A3AB"/>
                                  </a:solidFill>
                                  <a:latin typeface="Cambria Math" panose="02040503050406030204" pitchFamily="18" charset="0"/>
                                </a:rPr>
                              </m:ctrlPr>
                            </m:sSubPr>
                            <m:e>
                              <m:r>
                                <m:rPr>
                                  <m:nor/>
                                </m:rPr>
                                <a:rPr lang="en-US" sz="2400">
                                  <a:solidFill>
                                    <a:srgbClr val="A4A3AB"/>
                                  </a:solidFill>
                                </a:rPr>
                                <m:t>𝒫</m:t>
                              </m:r>
                            </m:e>
                            <m:sub>
                              <m:r>
                                <a:rPr lang="en-US" sz="2400" b="0" i="1" smtClean="0">
                                  <a:solidFill>
                                    <a:srgbClr val="A4A3AB"/>
                                  </a:solidFill>
                                  <a:latin typeface="Cambria Math" panose="02040503050406030204" pitchFamily="18" charset="0"/>
                                  <a:ea typeface="Cambria Math" panose="02040503050406030204" pitchFamily="18" charset="0"/>
                                </a:rPr>
                                <m:t>𝜃</m:t>
                              </m:r>
                            </m:sub>
                          </m:sSub>
                          <m:d>
                            <m:dPr>
                              <m:ctrlPr>
                                <a:rPr lang="en-US" sz="2400" b="0" i="1" smtClean="0">
                                  <a:solidFill>
                                    <a:srgbClr val="A4A3AB"/>
                                  </a:solidFill>
                                  <a:latin typeface="Cambria Math" panose="02040503050406030204" pitchFamily="18" charset="0"/>
                                </a:rPr>
                              </m:ctrlPr>
                            </m:dPr>
                            <m:e>
                              <m:r>
                                <a:rPr lang="en-US" sz="2400" b="0" i="1" smtClean="0">
                                  <a:solidFill>
                                    <a:srgbClr val="A4A3AB"/>
                                  </a:solidFill>
                                  <a:latin typeface="Cambria Math" panose="02040503050406030204" pitchFamily="18" charset="0"/>
                                </a:rPr>
                                <m:t>𝑥</m:t>
                              </m:r>
                            </m:e>
                          </m:d>
                          <m:r>
                            <a:rPr lang="en-US" sz="2400" b="0" i="1" smtClean="0">
                              <a:solidFill>
                                <a:srgbClr val="A4A3AB"/>
                              </a:solidFill>
                              <a:latin typeface="Cambria Math" panose="02040503050406030204" pitchFamily="18" charset="0"/>
                            </a:rPr>
                            <m:t>, </m:t>
                          </m:r>
                          <m:r>
                            <a:rPr lang="en-US" sz="2400" b="0" i="1" smtClean="0">
                              <a:solidFill>
                                <a:srgbClr val="A4A3AB"/>
                              </a:solidFill>
                              <a:latin typeface="Cambria Math" panose="02040503050406030204" pitchFamily="18" charset="0"/>
                            </a:rPr>
                            <m:t>𝑋</m:t>
                          </m:r>
                        </m:e>
                      </m:d>
                      <m:r>
                        <a:rPr lang="en-US" sz="2400" b="0" i="1" smtClean="0">
                          <a:solidFill>
                            <a:srgbClr val="A4A3AB"/>
                          </a:solidFill>
                          <a:latin typeface="Cambria Math" panose="02040503050406030204" pitchFamily="18" charset="0"/>
                        </a:rPr>
                        <m:t>.</m:t>
                      </m:r>
                    </m:oMath>
                  </m:oMathPara>
                </a14:m>
                <a:endParaRPr lang="en-US" sz="2400">
                  <a:solidFill>
                    <a:srgbClr val="A4A3AB"/>
                  </a:solidFill>
                </a:endParaRPr>
              </a:p>
            </p:txBody>
          </p:sp>
        </mc:Choice>
        <mc:Fallback xmlns="">
          <p:sp>
            <p:nvSpPr>
              <p:cNvPr id="16" name="TextBox 15">
                <a:extLst>
                  <a:ext uri="{FF2B5EF4-FFF2-40B4-BE49-F238E27FC236}">
                    <a16:creationId xmlns:a16="http://schemas.microsoft.com/office/drawing/2014/main" id="{AB5A3129-3005-0AEB-A151-B5F628E0FFF6}"/>
                  </a:ext>
                </a:extLst>
              </p:cNvPr>
              <p:cNvSpPr txBox="1">
                <a:spLocks noRot="1" noChangeAspect="1" noMove="1" noResize="1" noEditPoints="1" noAdjustHandles="1" noChangeArrowheads="1" noChangeShapeType="1" noTextEdit="1"/>
              </p:cNvSpPr>
              <p:nvPr/>
            </p:nvSpPr>
            <p:spPr>
              <a:xfrm>
                <a:off x="4185223" y="4569053"/>
                <a:ext cx="4788555" cy="480773"/>
              </a:xfrm>
              <a:prstGeom prst="rect">
                <a:avLst/>
              </a:prstGeom>
              <a:blipFill>
                <a:blip r:embed="rId4"/>
                <a:stretch>
                  <a:fillRect l="-764" b="-16667"/>
                </a:stretch>
              </a:blipFill>
            </p:spPr>
            <p:txBody>
              <a:bodyPr/>
              <a:lstStyle/>
              <a:p>
                <a:r>
                  <a:rPr lang="en-US">
                    <a:noFill/>
                  </a:rPr>
                  <a:t> </a:t>
                </a:r>
              </a:p>
            </p:txBody>
          </p:sp>
        </mc:Fallback>
      </mc:AlternateContent>
      <p:sp>
        <p:nvSpPr>
          <p:cNvPr id="17" name="TextBox 16">
            <a:extLst>
              <a:ext uri="{FF2B5EF4-FFF2-40B4-BE49-F238E27FC236}">
                <a16:creationId xmlns:a16="http://schemas.microsoft.com/office/drawing/2014/main" id="{E64DA122-9392-CB35-1A53-BB550855DEF1}"/>
              </a:ext>
            </a:extLst>
          </p:cNvPr>
          <p:cNvSpPr txBox="1"/>
          <p:nvPr/>
        </p:nvSpPr>
        <p:spPr>
          <a:xfrm>
            <a:off x="849447" y="3878792"/>
            <a:ext cx="11090273" cy="400110"/>
          </a:xfrm>
          <a:prstGeom prst="rect">
            <a:avLst/>
          </a:prstGeom>
          <a:noFill/>
        </p:spPr>
        <p:txBody>
          <a:bodyPr wrap="square">
            <a:spAutoFit/>
          </a:bodyPr>
          <a:lstStyle/>
          <a:p>
            <a:pPr rtl="0">
              <a:spcBef>
                <a:spcPts val="0"/>
              </a:spcBef>
              <a:spcAft>
                <a:spcPts val="1500"/>
              </a:spcAft>
            </a:pPr>
            <a:r>
              <a:rPr lang="en-US" sz="2000">
                <a:solidFill>
                  <a:schemeClr val="tx1">
                    <a:alpha val="60000"/>
                  </a:schemeClr>
                </a:solidFill>
              </a:rPr>
              <a:t>Cải tiến:</a:t>
            </a:r>
          </a:p>
        </p:txBody>
      </p:sp>
    </p:spTree>
    <p:extLst>
      <p:ext uri="{BB962C8B-B14F-4D97-AF65-F5344CB8AC3E}">
        <p14:creationId xmlns:p14="http://schemas.microsoft.com/office/powerpoint/2010/main" val="2302614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59</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Phương pháp</a:t>
            </a:r>
            <a:endParaRPr lang="en-US" sz="2800" dirty="0">
              <a:solidFill>
                <a:schemeClr val="tx1">
                  <a:alpha val="60000"/>
                </a:schemeClr>
              </a:solidFill>
            </a:endParaRP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07E222A7-8FE0-B683-7A4C-297B88FD1FEF}"/>
                  </a:ext>
                </a:extLst>
              </p:cNvPr>
              <p:cNvSpPr txBox="1"/>
              <p:nvPr/>
            </p:nvSpPr>
            <p:spPr>
              <a:xfrm>
                <a:off x="849448" y="2098241"/>
                <a:ext cx="11090273" cy="707886"/>
              </a:xfrm>
              <a:prstGeom prst="rect">
                <a:avLst/>
              </a:prstGeom>
              <a:noFill/>
            </p:spPr>
            <p:txBody>
              <a:bodyPr wrap="square">
                <a:spAutoFit/>
              </a:bodyPr>
              <a:lstStyle/>
              <a:p>
                <a:pPr>
                  <a:spcAft>
                    <a:spcPts val="1500"/>
                  </a:spcAft>
                </a:pPr>
                <a:r>
                  <a:rPr lang="en-US" sz="2000">
                    <a:solidFill>
                      <a:schemeClr val="tx1">
                        <a:alpha val="60000"/>
                      </a:schemeClr>
                    </a:solidFill>
                  </a:rPr>
                  <a:t>Về module khả vi tăng cường: Cho tư thế 3D </a:t>
                </a:r>
                <a14:m>
                  <m:oMath xmlns:m="http://schemas.openxmlformats.org/officeDocument/2006/math">
                    <m:r>
                      <a:rPr lang="en-US" sz="2000" i="1">
                        <a:solidFill>
                          <a:schemeClr val="tx1">
                            <a:alpha val="60000"/>
                          </a:schemeClr>
                        </a:solidFill>
                        <a:latin typeface="Cambria Math" panose="02040503050406030204" pitchFamily="18" charset="0"/>
                        <a:ea typeface="Cambria Math" panose="02040503050406030204" pitchFamily="18" charset="0"/>
                      </a:rPr>
                      <m:t>𝑋</m:t>
                    </m:r>
                    <m:r>
                      <a:rPr lang="en-US" sz="2000" i="1" smtClean="0">
                        <a:solidFill>
                          <a:schemeClr val="tx1">
                            <a:alpha val="60000"/>
                          </a:schemeClr>
                        </a:solidFill>
                        <a:latin typeface="Cambria Math" panose="02040503050406030204" pitchFamily="18" charset="0"/>
                        <a:ea typeface="Cambria Math" panose="02040503050406030204" pitchFamily="18" charset="0"/>
                      </a:rPr>
                      <m:t>∈</m:t>
                    </m:r>
                    <m:r>
                      <a:rPr lang="en-US" sz="2000" b="0" i="1" smtClean="0">
                        <a:solidFill>
                          <a:schemeClr val="tx1">
                            <a:alpha val="60000"/>
                          </a:schemeClr>
                        </a:solidFill>
                        <a:latin typeface="Cambria Math" panose="02040503050406030204" pitchFamily="18" charset="0"/>
                        <a:ea typeface="Cambria Math" panose="02040503050406030204" pitchFamily="18" charset="0"/>
                      </a:rPr>
                      <m:t>ℝ</m:t>
                    </m:r>
                  </m:oMath>
                </a14:m>
                <a:r>
                  <a:rPr lang="en-US" sz="2000">
                    <a:solidFill>
                      <a:schemeClr val="tx1">
                        <a:alpha val="60000"/>
                      </a:schemeClr>
                    </a:solidFill>
                  </a:rPr>
                  <a:t> với vector xương </a:t>
                </a:r>
                <a14:m>
                  <m:oMath xmlns:m="http://schemas.openxmlformats.org/officeDocument/2006/math">
                    <m:r>
                      <a:rPr lang="en-US" sz="2000" b="0" i="1" smtClean="0">
                        <a:solidFill>
                          <a:schemeClr val="tx1">
                            <a:alpha val="60000"/>
                          </a:schemeClr>
                        </a:solidFill>
                        <a:latin typeface="Cambria Math" panose="02040503050406030204" pitchFamily="18" charset="0"/>
                      </a:rPr>
                      <m:t>𝐵</m:t>
                    </m:r>
                    <m:r>
                      <a:rPr lang="en-US" sz="2000" b="0" i="1" smtClean="0">
                        <a:solidFill>
                          <a:schemeClr val="tx1">
                            <a:alpha val="60000"/>
                          </a:schemeClr>
                        </a:solidFill>
                        <a:latin typeface="Cambria Math" panose="02040503050406030204" pitchFamily="18" charset="0"/>
                      </a:rPr>
                      <m:t> ∈</m:t>
                    </m:r>
                    <m:r>
                      <a:rPr lang="en-US" sz="2000" b="0" i="1" smtClean="0">
                        <a:solidFill>
                          <a:schemeClr val="tx1">
                            <a:alpha val="60000"/>
                          </a:schemeClr>
                        </a:solidFill>
                        <a:latin typeface="Cambria Math" panose="02040503050406030204" pitchFamily="18" charset="0"/>
                        <a:ea typeface="Cambria Math" panose="02040503050406030204" pitchFamily="18" charset="0"/>
                      </a:rPr>
                      <m:t>ℝ</m:t>
                    </m:r>
                  </m:oMath>
                </a14:m>
                <a:r>
                  <a:rPr lang="en-US" sz="2000">
                    <a:solidFill>
                      <a:schemeClr val="tx1">
                        <a:alpha val="60000"/>
                      </a:schemeClr>
                    </a:solidFill>
                  </a:rPr>
                  <a:t>, qua phép biến đổi </a:t>
                </a:r>
                <a14:m>
                  <m:oMath xmlns:m="http://schemas.openxmlformats.org/officeDocument/2006/math">
                    <m:r>
                      <a:rPr lang="en-US" sz="2000" i="1">
                        <a:solidFill>
                          <a:schemeClr val="tx1">
                            <a:alpha val="60000"/>
                          </a:schemeClr>
                        </a:solidFill>
                        <a:latin typeface="Cambria Math" panose="02040503050406030204" pitchFamily="18" charset="0"/>
                      </a:rPr>
                      <m:t>𝐵</m:t>
                    </m:r>
                    <m:r>
                      <a:rPr lang="en-US" sz="2000" i="1">
                        <a:solidFill>
                          <a:schemeClr val="tx1">
                            <a:alpha val="60000"/>
                          </a:schemeClr>
                        </a:solidFill>
                        <a:latin typeface="Cambria Math" panose="02040503050406030204" pitchFamily="18" charset="0"/>
                      </a:rPr>
                      <m:t>=</m:t>
                    </m:r>
                    <m:r>
                      <a:rPr lang="en-US" sz="2000" i="1">
                        <a:solidFill>
                          <a:schemeClr val="tx1">
                            <a:alpha val="60000"/>
                          </a:schemeClr>
                        </a:solidFill>
                        <a:latin typeface="Cambria Math" panose="02040503050406030204" pitchFamily="18" charset="0"/>
                      </a:rPr>
                      <m:t>ℋ</m:t>
                    </m:r>
                    <m:r>
                      <a:rPr lang="en-US" sz="2000" b="0" i="1" smtClean="0">
                        <a:solidFill>
                          <a:schemeClr val="tx1">
                            <a:alpha val="60000"/>
                          </a:schemeClr>
                        </a:solidFill>
                        <a:latin typeface="Cambria Math" panose="02040503050406030204" pitchFamily="18" charset="0"/>
                      </a:rPr>
                      <m:t>(</m:t>
                    </m:r>
                    <m:r>
                      <a:rPr lang="en-US" sz="2000" b="0" i="1" smtClean="0">
                        <a:solidFill>
                          <a:schemeClr val="tx1">
                            <a:alpha val="60000"/>
                          </a:schemeClr>
                        </a:solidFill>
                        <a:latin typeface="Cambria Math" panose="02040503050406030204" pitchFamily="18" charset="0"/>
                      </a:rPr>
                      <m:t>𝑋</m:t>
                    </m:r>
                    <m:r>
                      <a:rPr lang="en-US" sz="2000" b="0" i="1" smtClean="0">
                        <a:solidFill>
                          <a:schemeClr val="tx1">
                            <a:alpha val="60000"/>
                          </a:schemeClr>
                        </a:solidFill>
                        <a:latin typeface="Cambria Math" panose="02040503050406030204" pitchFamily="18" charset="0"/>
                      </a:rPr>
                      <m:t>)</m:t>
                    </m:r>
                  </m:oMath>
                </a14:m>
                <a:r>
                  <a:rPr lang="en-US" sz="2000">
                    <a:solidFill>
                      <a:schemeClr val="tx1">
                        <a:alpha val="60000"/>
                      </a:schemeClr>
                    </a:solidFill>
                  </a:rPr>
                  <a:t>, được các công thức sau:</a:t>
                </a:r>
              </a:p>
            </p:txBody>
          </p:sp>
        </mc:Choice>
        <mc:Fallback xmlns="">
          <p:sp>
            <p:nvSpPr>
              <p:cNvPr id="12" name="TextBox 11">
                <a:extLst>
                  <a:ext uri="{FF2B5EF4-FFF2-40B4-BE49-F238E27FC236}">
                    <a16:creationId xmlns:a16="http://schemas.microsoft.com/office/drawing/2014/main" id="{07E222A7-8FE0-B683-7A4C-297B88FD1FEF}"/>
                  </a:ext>
                </a:extLst>
              </p:cNvPr>
              <p:cNvSpPr txBox="1">
                <a:spLocks noRot="1" noChangeAspect="1" noMove="1" noResize="1" noEditPoints="1" noAdjustHandles="1" noChangeArrowheads="1" noChangeShapeType="1" noTextEdit="1"/>
              </p:cNvSpPr>
              <p:nvPr/>
            </p:nvSpPr>
            <p:spPr>
              <a:xfrm>
                <a:off x="849448" y="2098241"/>
                <a:ext cx="11090273" cy="707886"/>
              </a:xfrm>
              <a:prstGeom prst="rect">
                <a:avLst/>
              </a:prstGeom>
              <a:blipFill>
                <a:blip r:embed="rId2"/>
                <a:stretch>
                  <a:fillRect l="-549" t="-5172" b="-1465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5EFB207-09F2-AEAD-02B6-8C058524F01D}"/>
                  </a:ext>
                </a:extLst>
              </p:cNvPr>
              <p:cNvSpPr txBox="1"/>
              <p:nvPr/>
            </p:nvSpPr>
            <p:spPr>
              <a:xfrm>
                <a:off x="5489461" y="3098469"/>
                <a:ext cx="1810239" cy="379206"/>
              </a:xfrm>
              <a:prstGeom prst="rect">
                <a:avLst/>
              </a:prstGeom>
              <a:noFill/>
            </p:spPr>
            <p:txBody>
              <a:bodyPr wrap="none" lIns="0" tIns="0" rIns="0" bIns="0" rtlCol="0">
                <a:spAutoFit/>
              </a:bodyPr>
              <a:lstStyle/>
              <a:p>
                <a14:m>
                  <m:oMath xmlns:m="http://schemas.openxmlformats.org/officeDocument/2006/math">
                    <m:sSup>
                      <m:sSupPr>
                        <m:ctrlPr>
                          <a:rPr lang="en-US" sz="2400" b="0" i="1" smtClean="0">
                            <a:solidFill>
                              <a:srgbClr val="A4A3AB"/>
                            </a:solidFill>
                            <a:latin typeface="Cambria Math" panose="02040503050406030204" pitchFamily="18" charset="0"/>
                          </a:rPr>
                        </m:ctrlPr>
                      </m:sSupPr>
                      <m:e>
                        <m:acc>
                          <m:accPr>
                            <m:chr m:val="̂"/>
                            <m:ctrlPr>
                              <a:rPr lang="en-US" sz="2400" i="1" smtClean="0">
                                <a:solidFill>
                                  <a:srgbClr val="A4A3AB"/>
                                </a:solidFill>
                                <a:latin typeface="Cambria Math" panose="02040503050406030204" pitchFamily="18" charset="0"/>
                              </a:rPr>
                            </m:ctrlPr>
                          </m:accPr>
                          <m:e>
                            <m:r>
                              <a:rPr lang="en-US" sz="2400" b="0" i="1" smtClean="0">
                                <a:solidFill>
                                  <a:srgbClr val="A4A3AB"/>
                                </a:solidFill>
                                <a:latin typeface="Cambria Math" panose="02040503050406030204" pitchFamily="18" charset="0"/>
                              </a:rPr>
                              <m:t>𝐵</m:t>
                            </m:r>
                          </m:e>
                        </m:acc>
                      </m:e>
                      <m:sup>
                        <m:r>
                          <a:rPr lang="en-US" sz="2400" b="0" i="1" smtClean="0">
                            <a:solidFill>
                              <a:srgbClr val="A4A3AB"/>
                            </a:solidFill>
                            <a:latin typeface="Cambria Math" panose="02040503050406030204" pitchFamily="18" charset="0"/>
                          </a:rPr>
                          <m:t>′</m:t>
                        </m:r>
                      </m:sup>
                    </m:sSup>
                    <m:r>
                      <a:rPr lang="en-US" sz="2400" b="0" i="1" smtClean="0">
                        <a:solidFill>
                          <a:srgbClr val="A4A3AB"/>
                        </a:solidFill>
                        <a:latin typeface="Cambria Math" panose="02040503050406030204" pitchFamily="18" charset="0"/>
                      </a:rPr>
                      <m:t>=</m:t>
                    </m:r>
                    <m:acc>
                      <m:accPr>
                        <m:chr m:val="̂"/>
                        <m:ctrlPr>
                          <a:rPr lang="en-US" sz="2400" b="0" i="1" smtClean="0">
                            <a:solidFill>
                              <a:srgbClr val="A4A3AB"/>
                            </a:solidFill>
                            <a:latin typeface="Cambria Math" panose="02040503050406030204" pitchFamily="18" charset="0"/>
                          </a:rPr>
                        </m:ctrlPr>
                      </m:accPr>
                      <m:e>
                        <m:r>
                          <a:rPr lang="en-US" sz="2400" b="0" i="1" smtClean="0">
                            <a:solidFill>
                              <a:srgbClr val="A4A3AB"/>
                            </a:solidFill>
                            <a:latin typeface="Cambria Math" panose="02040503050406030204" pitchFamily="18" charset="0"/>
                          </a:rPr>
                          <m:t>𝐵</m:t>
                        </m:r>
                      </m:e>
                    </m:acc>
                    <m:r>
                      <a:rPr lang="en-US" sz="2400" b="0" i="1" smtClean="0">
                        <a:solidFill>
                          <a:srgbClr val="A4A3AB"/>
                        </a:solidFill>
                        <a:latin typeface="Cambria Math" panose="02040503050406030204" pitchFamily="18" charset="0"/>
                      </a:rPr>
                      <m:t>+</m:t>
                    </m:r>
                    <m:sSub>
                      <m:sSubPr>
                        <m:ctrlPr>
                          <a:rPr lang="en-US" sz="2400" b="0" i="1" smtClean="0">
                            <a:solidFill>
                              <a:srgbClr val="A4A3AB"/>
                            </a:solidFill>
                            <a:latin typeface="Cambria Math" panose="02040503050406030204" pitchFamily="18" charset="0"/>
                          </a:rPr>
                        </m:ctrlPr>
                      </m:sSubPr>
                      <m:e>
                        <m:r>
                          <a:rPr lang="en-US" sz="2400" b="0" i="1" smtClean="0">
                            <a:solidFill>
                              <a:srgbClr val="A4A3AB"/>
                            </a:solidFill>
                            <a:latin typeface="Cambria Math" panose="02040503050406030204" pitchFamily="18" charset="0"/>
                            <a:ea typeface="Cambria Math" panose="02040503050406030204" pitchFamily="18" charset="0"/>
                          </a:rPr>
                          <m:t>𝛾</m:t>
                        </m:r>
                      </m:e>
                      <m:sub>
                        <m:r>
                          <a:rPr lang="en-US" sz="2400" b="0" i="1" smtClean="0">
                            <a:solidFill>
                              <a:srgbClr val="A4A3AB"/>
                            </a:solidFill>
                            <a:latin typeface="Cambria Math" panose="02040503050406030204" pitchFamily="18" charset="0"/>
                          </a:rPr>
                          <m:t>𝑏𝑎</m:t>
                        </m:r>
                      </m:sub>
                    </m:sSub>
                  </m:oMath>
                </a14:m>
                <a:r>
                  <a:rPr lang="en-US" sz="2400">
                    <a:solidFill>
                      <a:srgbClr val="A4A3AB"/>
                    </a:solidFill>
                  </a:rPr>
                  <a:t>,</a:t>
                </a:r>
              </a:p>
            </p:txBody>
          </p:sp>
        </mc:Choice>
        <mc:Fallback xmlns="">
          <p:sp>
            <p:nvSpPr>
              <p:cNvPr id="4" name="TextBox 3">
                <a:extLst>
                  <a:ext uri="{FF2B5EF4-FFF2-40B4-BE49-F238E27FC236}">
                    <a16:creationId xmlns:a16="http://schemas.microsoft.com/office/drawing/2014/main" id="{F5EFB207-09F2-AEAD-02B6-8C058524F01D}"/>
                  </a:ext>
                </a:extLst>
              </p:cNvPr>
              <p:cNvSpPr txBox="1">
                <a:spLocks noRot="1" noChangeAspect="1" noMove="1" noResize="1" noEditPoints="1" noAdjustHandles="1" noChangeArrowheads="1" noChangeShapeType="1" noTextEdit="1"/>
              </p:cNvSpPr>
              <p:nvPr/>
            </p:nvSpPr>
            <p:spPr>
              <a:xfrm>
                <a:off x="5489461" y="3098469"/>
                <a:ext cx="1810239" cy="379206"/>
              </a:xfrm>
              <a:prstGeom prst="rect">
                <a:avLst/>
              </a:prstGeom>
              <a:blipFill>
                <a:blip r:embed="rId3"/>
                <a:stretch>
                  <a:fillRect l="-6081" t="-20968" r="-8446" b="-5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D907C1E-8F8F-335F-F718-8EC960053634}"/>
                  </a:ext>
                </a:extLst>
              </p:cNvPr>
              <p:cNvSpPr txBox="1"/>
              <p:nvPr/>
            </p:nvSpPr>
            <p:spPr>
              <a:xfrm>
                <a:off x="4813220" y="3770017"/>
                <a:ext cx="3224216" cy="369332"/>
              </a:xfrm>
              <a:prstGeom prst="rect">
                <a:avLst/>
              </a:prstGeom>
              <a:noFill/>
            </p:spPr>
            <p:txBody>
              <a:bodyPr wrap="none" lIns="0" tIns="0" rIns="0" bIns="0" rtlCol="0">
                <a:spAutoFit/>
              </a:bodyPr>
              <a:lstStyle/>
              <a:p>
                <a14:m>
                  <m:oMath xmlns:m="http://schemas.openxmlformats.org/officeDocument/2006/math">
                    <m:d>
                      <m:dPr>
                        <m:begChr m:val="‖"/>
                        <m:endChr m:val="‖"/>
                        <m:ctrlPr>
                          <a:rPr lang="en-US" sz="2400" b="0" i="1" smtClean="0">
                            <a:solidFill>
                              <a:srgbClr val="A4A3AB"/>
                            </a:solidFill>
                            <a:latin typeface="Cambria Math" panose="02040503050406030204" pitchFamily="18" charset="0"/>
                          </a:rPr>
                        </m:ctrlPr>
                      </m:dPr>
                      <m:e>
                        <m:r>
                          <a:rPr lang="en-US" sz="2400" b="0" i="1" smtClean="0">
                            <a:solidFill>
                              <a:srgbClr val="A4A3AB"/>
                            </a:solidFill>
                            <a:latin typeface="Cambria Math" panose="02040503050406030204" pitchFamily="18" charset="0"/>
                          </a:rPr>
                          <m:t>𝐵</m:t>
                        </m:r>
                        <m:r>
                          <a:rPr lang="en-US" sz="2400" b="0" i="1" smtClean="0">
                            <a:solidFill>
                              <a:srgbClr val="A4A3AB"/>
                            </a:solidFill>
                            <a:latin typeface="Cambria Math" panose="02040503050406030204" pitchFamily="18" charset="0"/>
                          </a:rPr>
                          <m:t>′</m:t>
                        </m:r>
                      </m:e>
                    </m:d>
                    <m:r>
                      <a:rPr lang="en-US" sz="2400" b="0" i="1" smtClean="0">
                        <a:solidFill>
                          <a:srgbClr val="A4A3AB"/>
                        </a:solidFill>
                        <a:latin typeface="Cambria Math" panose="02040503050406030204" pitchFamily="18" charset="0"/>
                      </a:rPr>
                      <m:t>=</m:t>
                    </m:r>
                    <m:d>
                      <m:dPr>
                        <m:begChr m:val="‖"/>
                        <m:endChr m:val="‖"/>
                        <m:ctrlPr>
                          <a:rPr lang="en-US" sz="2400" b="0" i="1" smtClean="0">
                            <a:solidFill>
                              <a:srgbClr val="A4A3AB"/>
                            </a:solidFill>
                            <a:latin typeface="Cambria Math" panose="02040503050406030204" pitchFamily="18" charset="0"/>
                          </a:rPr>
                        </m:ctrlPr>
                      </m:dPr>
                      <m:e>
                        <m:r>
                          <a:rPr lang="en-US" sz="2400" b="0" i="1" smtClean="0">
                            <a:solidFill>
                              <a:srgbClr val="A4A3AB"/>
                            </a:solidFill>
                            <a:latin typeface="Cambria Math" panose="02040503050406030204" pitchFamily="18" charset="0"/>
                          </a:rPr>
                          <m:t>𝐵</m:t>
                        </m:r>
                      </m:e>
                    </m:d>
                    <m:r>
                      <a:rPr lang="en-US" sz="2400" b="0" i="1" smtClean="0">
                        <a:solidFill>
                          <a:srgbClr val="A4A3AB"/>
                        </a:solidFill>
                        <a:latin typeface="Cambria Math" panose="02040503050406030204" pitchFamily="18" charset="0"/>
                        <a:ea typeface="Cambria Math" panose="02040503050406030204" pitchFamily="18" charset="0"/>
                      </a:rPr>
                      <m:t>×</m:t>
                    </m:r>
                    <m:d>
                      <m:dPr>
                        <m:ctrlPr>
                          <a:rPr lang="en-US" sz="2400" b="0" i="1" smtClean="0">
                            <a:solidFill>
                              <a:srgbClr val="A4A3AB"/>
                            </a:solidFill>
                            <a:latin typeface="Cambria Math" panose="02040503050406030204" pitchFamily="18" charset="0"/>
                            <a:ea typeface="Cambria Math" panose="02040503050406030204" pitchFamily="18" charset="0"/>
                          </a:rPr>
                        </m:ctrlPr>
                      </m:dPr>
                      <m:e>
                        <m:r>
                          <a:rPr lang="en-US" sz="2400" b="0" i="1" smtClean="0">
                            <a:solidFill>
                              <a:srgbClr val="A4A3AB"/>
                            </a:solidFill>
                            <a:latin typeface="Cambria Math" panose="02040503050406030204" pitchFamily="18" charset="0"/>
                            <a:ea typeface="Cambria Math" panose="02040503050406030204" pitchFamily="18" charset="0"/>
                          </a:rPr>
                          <m:t>1</m:t>
                        </m:r>
                        <m:r>
                          <a:rPr lang="en-US" sz="2400" b="0" i="1" smtClean="0">
                            <a:solidFill>
                              <a:srgbClr val="A4A3AB"/>
                            </a:solidFill>
                            <a:latin typeface="Cambria Math" panose="02040503050406030204" pitchFamily="18" charset="0"/>
                          </a:rPr>
                          <m:t>+</m:t>
                        </m:r>
                        <m:sSub>
                          <m:sSubPr>
                            <m:ctrlPr>
                              <a:rPr lang="en-US" sz="2400" b="0" i="1" smtClean="0">
                                <a:solidFill>
                                  <a:srgbClr val="A4A3AB"/>
                                </a:solidFill>
                                <a:latin typeface="Cambria Math" panose="02040503050406030204" pitchFamily="18" charset="0"/>
                              </a:rPr>
                            </m:ctrlPr>
                          </m:sSubPr>
                          <m:e>
                            <m:r>
                              <a:rPr lang="en-US" sz="2400" b="0" i="1" smtClean="0">
                                <a:solidFill>
                                  <a:srgbClr val="A4A3AB"/>
                                </a:solidFill>
                                <a:latin typeface="Cambria Math" panose="02040503050406030204" pitchFamily="18" charset="0"/>
                                <a:ea typeface="Cambria Math" panose="02040503050406030204" pitchFamily="18" charset="0"/>
                              </a:rPr>
                              <m:t>𝛾</m:t>
                            </m:r>
                          </m:e>
                          <m:sub>
                            <m:r>
                              <a:rPr lang="en-US" sz="2400" b="0" i="1" smtClean="0">
                                <a:solidFill>
                                  <a:srgbClr val="A4A3AB"/>
                                </a:solidFill>
                                <a:latin typeface="Cambria Math" panose="02040503050406030204" pitchFamily="18" charset="0"/>
                              </a:rPr>
                              <m:t>𝑏𝑙</m:t>
                            </m:r>
                          </m:sub>
                        </m:sSub>
                      </m:e>
                    </m:d>
                  </m:oMath>
                </a14:m>
                <a:r>
                  <a:rPr lang="en-US" sz="2400">
                    <a:solidFill>
                      <a:srgbClr val="A4A3AB"/>
                    </a:solidFill>
                  </a:rPr>
                  <a:t>,</a:t>
                </a:r>
              </a:p>
            </p:txBody>
          </p:sp>
        </mc:Choice>
        <mc:Fallback xmlns="">
          <p:sp>
            <p:nvSpPr>
              <p:cNvPr id="5" name="TextBox 4">
                <a:extLst>
                  <a:ext uri="{FF2B5EF4-FFF2-40B4-BE49-F238E27FC236}">
                    <a16:creationId xmlns:a16="http://schemas.microsoft.com/office/drawing/2014/main" id="{AD907C1E-8F8F-335F-F718-8EC960053634}"/>
                  </a:ext>
                </a:extLst>
              </p:cNvPr>
              <p:cNvSpPr txBox="1">
                <a:spLocks noRot="1" noChangeAspect="1" noMove="1" noResize="1" noEditPoints="1" noAdjustHandles="1" noChangeArrowheads="1" noChangeShapeType="1" noTextEdit="1"/>
              </p:cNvSpPr>
              <p:nvPr/>
            </p:nvSpPr>
            <p:spPr>
              <a:xfrm>
                <a:off x="4813220" y="3770017"/>
                <a:ext cx="3224216" cy="369332"/>
              </a:xfrm>
              <a:prstGeom prst="rect">
                <a:avLst/>
              </a:prstGeom>
              <a:blipFill>
                <a:blip r:embed="rId4"/>
                <a:stretch>
                  <a:fillRect t="-24590" r="-2462" b="-4918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2B620A2-F916-459A-9965-2738F4A79C43}"/>
                  </a:ext>
                </a:extLst>
              </p:cNvPr>
              <p:cNvSpPr txBox="1"/>
              <p:nvPr/>
            </p:nvSpPr>
            <p:spPr>
              <a:xfrm>
                <a:off x="5032476" y="4431691"/>
                <a:ext cx="2851614" cy="369332"/>
              </a:xfrm>
              <a:prstGeom prst="rect">
                <a:avLst/>
              </a:prstGeom>
              <a:noFill/>
            </p:spPr>
            <p:txBody>
              <a:bodyPr wrap="none" lIns="0" tIns="0" rIns="0" bIns="0" rtlCol="0">
                <a:spAutoFit/>
              </a:bodyPr>
              <a:lstStyle/>
              <a:p>
                <a14:m>
                  <m:oMath xmlns:m="http://schemas.openxmlformats.org/officeDocument/2006/math">
                    <m:r>
                      <a:rPr lang="en-US" sz="2400" b="0" i="1" smtClean="0">
                        <a:solidFill>
                          <a:srgbClr val="A4A3AB"/>
                        </a:solidFill>
                        <a:latin typeface="Cambria Math" panose="02040503050406030204" pitchFamily="18" charset="0"/>
                      </a:rPr>
                      <m:t>𝑋</m:t>
                    </m:r>
                    <m:r>
                      <a:rPr lang="en-US" sz="2400" b="0" i="1" smtClean="0">
                        <a:solidFill>
                          <a:srgbClr val="A4A3AB"/>
                        </a:solidFill>
                        <a:latin typeface="Cambria Math" panose="02040503050406030204" pitchFamily="18" charset="0"/>
                      </a:rPr>
                      <m:t>′=</m:t>
                    </m:r>
                    <m:r>
                      <a:rPr lang="en-US" sz="2400" b="0" i="1" smtClean="0">
                        <a:solidFill>
                          <a:srgbClr val="A4A3AB"/>
                        </a:solidFill>
                        <a:latin typeface="Cambria Math" panose="02040503050406030204" pitchFamily="18" charset="0"/>
                      </a:rPr>
                      <m:t>𝑅</m:t>
                    </m:r>
                    <m:r>
                      <a:rPr lang="en-US" sz="2400" b="0" i="1" smtClean="0">
                        <a:solidFill>
                          <a:srgbClr val="A4A3AB"/>
                        </a:solidFill>
                        <a:latin typeface="Cambria Math" panose="02040503050406030204" pitchFamily="18" charset="0"/>
                      </a:rPr>
                      <m:t>[</m:t>
                    </m:r>
                    <m:sSup>
                      <m:sSupPr>
                        <m:ctrlPr>
                          <a:rPr lang="en-US" sz="2400" b="0" i="1" smtClean="0">
                            <a:solidFill>
                              <a:srgbClr val="A4A3AB"/>
                            </a:solidFill>
                            <a:latin typeface="Cambria Math" panose="02040503050406030204" pitchFamily="18" charset="0"/>
                          </a:rPr>
                        </m:ctrlPr>
                      </m:sSupPr>
                      <m:e>
                        <m:r>
                          <a:rPr lang="en-US" sz="2400" i="1">
                            <a:solidFill>
                              <a:srgbClr val="A4A3AB"/>
                            </a:solidFill>
                            <a:latin typeface="Cambria Math" panose="02040503050406030204" pitchFamily="18" charset="0"/>
                          </a:rPr>
                          <m:t>ℋ</m:t>
                        </m:r>
                      </m:e>
                      <m:sup>
                        <m:r>
                          <a:rPr lang="en-US" sz="2400" b="0" i="1" smtClean="0">
                            <a:solidFill>
                              <a:srgbClr val="A4A3AB"/>
                            </a:solidFill>
                            <a:latin typeface="Cambria Math" panose="02040503050406030204" pitchFamily="18" charset="0"/>
                          </a:rPr>
                          <m:t>−1</m:t>
                        </m:r>
                      </m:sup>
                    </m:sSup>
                    <m:d>
                      <m:dPr>
                        <m:ctrlPr>
                          <a:rPr lang="en-US" sz="2400" b="0" i="1" smtClean="0">
                            <a:solidFill>
                              <a:srgbClr val="A4A3AB"/>
                            </a:solidFill>
                            <a:latin typeface="Cambria Math" panose="02040503050406030204" pitchFamily="18" charset="0"/>
                          </a:rPr>
                        </m:ctrlPr>
                      </m:dPr>
                      <m:e>
                        <m:sSup>
                          <m:sSupPr>
                            <m:ctrlPr>
                              <a:rPr lang="en-US" sz="2400" b="0" i="1" smtClean="0">
                                <a:solidFill>
                                  <a:srgbClr val="A4A3AB"/>
                                </a:solidFill>
                                <a:latin typeface="Cambria Math" panose="02040503050406030204" pitchFamily="18" charset="0"/>
                              </a:rPr>
                            </m:ctrlPr>
                          </m:sSupPr>
                          <m:e>
                            <m:r>
                              <a:rPr lang="en-US" sz="2400" b="0" i="1" smtClean="0">
                                <a:solidFill>
                                  <a:srgbClr val="A4A3AB"/>
                                </a:solidFill>
                                <a:latin typeface="Cambria Math" panose="02040503050406030204" pitchFamily="18" charset="0"/>
                              </a:rPr>
                              <m:t>𝐵</m:t>
                            </m:r>
                          </m:e>
                          <m:sup>
                            <m:r>
                              <a:rPr lang="en-US" sz="2400" b="0" i="1" smtClean="0">
                                <a:solidFill>
                                  <a:srgbClr val="A4A3AB"/>
                                </a:solidFill>
                                <a:latin typeface="Cambria Math" panose="02040503050406030204" pitchFamily="18" charset="0"/>
                              </a:rPr>
                              <m:t>′</m:t>
                            </m:r>
                          </m:sup>
                        </m:sSup>
                      </m:e>
                    </m:d>
                    <m:r>
                      <a:rPr lang="en-US" sz="2400" b="0" i="1" smtClean="0">
                        <a:solidFill>
                          <a:srgbClr val="A4A3AB"/>
                        </a:solidFill>
                        <a:latin typeface="Cambria Math" panose="02040503050406030204" pitchFamily="18" charset="0"/>
                      </a:rPr>
                      <m:t>]+</m:t>
                    </m:r>
                    <m:r>
                      <a:rPr lang="en-US" sz="2400" b="0" i="1" smtClean="0">
                        <a:solidFill>
                          <a:srgbClr val="A4A3AB"/>
                        </a:solidFill>
                        <a:latin typeface="Cambria Math" panose="02040503050406030204" pitchFamily="18" charset="0"/>
                      </a:rPr>
                      <m:t>𝑡</m:t>
                    </m:r>
                  </m:oMath>
                </a14:m>
                <a:r>
                  <a:rPr lang="en-US" sz="2400">
                    <a:solidFill>
                      <a:srgbClr val="A4A3AB"/>
                    </a:solidFill>
                  </a:rPr>
                  <a:t>.</a:t>
                </a:r>
              </a:p>
            </p:txBody>
          </p:sp>
        </mc:Choice>
        <mc:Fallback xmlns="">
          <p:sp>
            <p:nvSpPr>
              <p:cNvPr id="6" name="TextBox 5">
                <a:extLst>
                  <a:ext uri="{FF2B5EF4-FFF2-40B4-BE49-F238E27FC236}">
                    <a16:creationId xmlns:a16="http://schemas.microsoft.com/office/drawing/2014/main" id="{82B620A2-F916-459A-9965-2738F4A79C43}"/>
                  </a:ext>
                </a:extLst>
              </p:cNvPr>
              <p:cNvSpPr txBox="1">
                <a:spLocks noRot="1" noChangeAspect="1" noMove="1" noResize="1" noEditPoints="1" noAdjustHandles="1" noChangeArrowheads="1" noChangeShapeType="1" noTextEdit="1"/>
              </p:cNvSpPr>
              <p:nvPr/>
            </p:nvSpPr>
            <p:spPr>
              <a:xfrm>
                <a:off x="5032476" y="4431691"/>
                <a:ext cx="2851614" cy="369332"/>
              </a:xfrm>
              <a:prstGeom prst="rect">
                <a:avLst/>
              </a:prstGeom>
              <a:blipFill>
                <a:blip r:embed="rId5"/>
                <a:stretch>
                  <a:fillRect l="-4283" t="-26230" r="-4925" b="-47541"/>
                </a:stretch>
              </a:blipFill>
            </p:spPr>
            <p:txBody>
              <a:bodyPr/>
              <a:lstStyle/>
              <a:p>
                <a:r>
                  <a:rPr lang="en-US">
                    <a:noFill/>
                  </a:rPr>
                  <a:t> </a:t>
                </a:r>
              </a:p>
            </p:txBody>
          </p:sp>
        </mc:Fallback>
      </mc:AlternateContent>
      <p:pic>
        <p:nvPicPr>
          <p:cNvPr id="2050" name="Picture 2">
            <a:extLst>
              <a:ext uri="{FF2B5EF4-FFF2-40B4-BE49-F238E27FC236}">
                <a16:creationId xmlns:a16="http://schemas.microsoft.com/office/drawing/2014/main" id="{DC69B875-028F-6554-C08F-77BE9CE5B1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6941" y="3666949"/>
            <a:ext cx="2924175"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3775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pPr>
            <a:r>
              <a:rPr lang="en-US" sz="4800" dirty="0" err="1">
                <a:latin typeface="Bahnschrift" panose="020B0502040204020203" pitchFamily="34" charset="0"/>
                <a:cs typeface="Times New Roman" panose="02020603050405020304" pitchFamily="18" charset="0"/>
              </a:rPr>
              <a:t>Phương</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pháp</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nghiên</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cứu</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6</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437187" cy="3513900"/>
          </a:xfrm>
        </p:spPr>
        <p:txBody>
          <a:bodyPr vert="horz" wrap="square" lIns="0" tIns="0" rIns="0" bIns="0" rtlCol="0">
            <a:normAutofit fontScale="85000" lnSpcReduction="20000"/>
          </a:bodyPr>
          <a:lstStyle/>
          <a:p>
            <a:pPr marL="0" indent="0" algn="just">
              <a:lnSpc>
                <a:spcPct val="100000"/>
              </a:lnSpc>
            </a:pPr>
            <a:r>
              <a:rPr lang="en-US" kern="1200" dirty="0" err="1">
                <a:latin typeface="+mn-lt"/>
                <a:ea typeface="+mn-ea"/>
                <a:cs typeface="+mn-cs"/>
              </a:rPr>
              <a:t>Nghiên</a:t>
            </a:r>
            <a:r>
              <a:rPr lang="en-US" kern="1200" dirty="0">
                <a:latin typeface="+mn-lt"/>
                <a:ea typeface="+mn-ea"/>
                <a:cs typeface="+mn-cs"/>
              </a:rPr>
              <a:t> </a:t>
            </a:r>
            <a:r>
              <a:rPr lang="en-US" kern="1200" dirty="0" err="1">
                <a:latin typeface="+mn-lt"/>
                <a:ea typeface="+mn-ea"/>
                <a:cs typeface="+mn-cs"/>
              </a:rPr>
              <a:t>cứu</a:t>
            </a:r>
            <a:r>
              <a:rPr lang="en-US" kern="1200" dirty="0">
                <a:latin typeface="+mn-lt"/>
                <a:ea typeface="+mn-ea"/>
                <a:cs typeface="+mn-cs"/>
              </a:rPr>
              <a:t> </a:t>
            </a:r>
            <a:r>
              <a:rPr lang="en-US" kern="1200" err="1">
                <a:latin typeface="+mn-lt"/>
                <a:ea typeface="+mn-ea"/>
                <a:cs typeface="+mn-cs"/>
              </a:rPr>
              <a:t>tài</a:t>
            </a:r>
            <a:r>
              <a:rPr lang="en-US" kern="1200">
                <a:latin typeface="+mn-lt"/>
                <a:ea typeface="+mn-ea"/>
                <a:cs typeface="+mn-cs"/>
              </a:rPr>
              <a:t> liệu.</a:t>
            </a:r>
            <a:endParaRPr lang="en-US" kern="1200" dirty="0">
              <a:latin typeface="+mn-lt"/>
              <a:ea typeface="+mn-ea"/>
              <a:cs typeface="+mn-cs"/>
            </a:endParaRPr>
          </a:p>
          <a:p>
            <a:pPr marL="0" indent="0" algn="just">
              <a:lnSpc>
                <a:spcPct val="100000"/>
              </a:lnSpc>
            </a:pPr>
            <a:r>
              <a:rPr lang="en-US" dirty="0" err="1"/>
              <a:t>Tìm</a:t>
            </a:r>
            <a:r>
              <a:rPr lang="en-US" dirty="0"/>
              <a:t> </a:t>
            </a:r>
            <a:r>
              <a:rPr lang="en-US" dirty="0" err="1"/>
              <a:t>hiểu</a:t>
            </a:r>
            <a:r>
              <a:rPr lang="en-US" dirty="0"/>
              <a:t> </a:t>
            </a:r>
            <a:r>
              <a:rPr lang="en-US" dirty="0" err="1"/>
              <a:t>phương</a:t>
            </a:r>
            <a:r>
              <a:rPr lang="en-US" dirty="0"/>
              <a:t> </a:t>
            </a:r>
            <a:r>
              <a:rPr lang="en-US" dirty="0" err="1"/>
              <a:t>pháp</a:t>
            </a:r>
            <a:r>
              <a:rPr lang="en-US" dirty="0"/>
              <a:t> </a:t>
            </a:r>
            <a:r>
              <a:rPr lang="en-US" dirty="0" err="1"/>
              <a:t>xử</a:t>
            </a:r>
            <a:r>
              <a:rPr lang="en-US" dirty="0"/>
              <a:t> </a:t>
            </a:r>
            <a:r>
              <a:rPr lang="en-US" dirty="0" err="1"/>
              <a:t>lí</a:t>
            </a:r>
            <a:r>
              <a:rPr lang="en-US" dirty="0"/>
              <a:t> </a:t>
            </a:r>
            <a:r>
              <a:rPr lang="en-US" dirty="0" err="1"/>
              <a:t>ảnh</a:t>
            </a:r>
            <a:r>
              <a:rPr lang="en-US"/>
              <a:t>, video.</a:t>
            </a:r>
            <a:endParaRPr lang="en-US" dirty="0"/>
          </a:p>
          <a:p>
            <a:pPr marL="0" indent="0" algn="just">
              <a:lnSpc>
                <a:spcPct val="100000"/>
              </a:lnSpc>
            </a:pPr>
            <a:r>
              <a:rPr lang="en-US" kern="1200" dirty="0" err="1">
                <a:latin typeface="+mn-lt"/>
                <a:ea typeface="+mn-ea"/>
                <a:cs typeface="+mn-cs"/>
              </a:rPr>
              <a:t>Nghi</a:t>
            </a:r>
            <a:r>
              <a:rPr lang="en-US" dirty="0" err="1"/>
              <a:t>ên</a:t>
            </a:r>
            <a:r>
              <a:rPr lang="en-US" dirty="0"/>
              <a:t> </a:t>
            </a:r>
            <a:r>
              <a:rPr lang="en-US" dirty="0" err="1"/>
              <a:t>cứu</a:t>
            </a:r>
            <a:r>
              <a:rPr lang="en-US" dirty="0"/>
              <a:t> deep-learning (</a:t>
            </a:r>
            <a:r>
              <a:rPr lang="en-US"/>
              <a:t>CNN).</a:t>
            </a:r>
            <a:endParaRPr lang="en-US" dirty="0"/>
          </a:p>
          <a:p>
            <a:pPr marL="0" indent="0" algn="just" fontAlgn="base">
              <a:lnSpc>
                <a:spcPct val="100000"/>
              </a:lnSpc>
            </a:pPr>
            <a:r>
              <a:rPr lang="vi-VN" dirty="0" err="1"/>
              <a:t>Lựa</a:t>
            </a:r>
            <a:r>
              <a:rPr lang="vi-VN" dirty="0"/>
              <a:t> </a:t>
            </a:r>
            <a:r>
              <a:rPr lang="vi-VN" dirty="0" err="1"/>
              <a:t>chọn</a:t>
            </a:r>
            <a:r>
              <a:rPr lang="vi-VN" dirty="0"/>
              <a:t>, </a:t>
            </a:r>
            <a:r>
              <a:rPr lang="vi-VN" dirty="0" err="1"/>
              <a:t>xử</a:t>
            </a:r>
            <a:r>
              <a:rPr lang="vi-VN" dirty="0"/>
              <a:t> </a:t>
            </a:r>
            <a:r>
              <a:rPr lang="vi-VN" dirty="0" err="1"/>
              <a:t>lý</a:t>
            </a:r>
            <a:r>
              <a:rPr lang="vi-VN" dirty="0"/>
              <a:t> </a:t>
            </a:r>
            <a:r>
              <a:rPr lang="vi-VN" dirty="0" err="1"/>
              <a:t>tập</a:t>
            </a:r>
            <a:r>
              <a:rPr lang="vi-VN" dirty="0"/>
              <a:t> </a:t>
            </a:r>
            <a:r>
              <a:rPr lang="vi-VN" err="1"/>
              <a:t>dữ</a:t>
            </a:r>
            <a:r>
              <a:rPr lang="vi-VN"/>
              <a:t> liệu.</a:t>
            </a:r>
            <a:endParaRPr lang="vi-VN" dirty="0"/>
          </a:p>
          <a:p>
            <a:pPr marL="0" indent="0" algn="just" fontAlgn="base">
              <a:lnSpc>
                <a:spcPct val="100000"/>
              </a:lnSpc>
            </a:pPr>
            <a:r>
              <a:rPr lang="vi-VN" dirty="0"/>
              <a:t>Xây </a:t>
            </a:r>
            <a:r>
              <a:rPr lang="vi-VN" dirty="0" err="1"/>
              <a:t>dựng</a:t>
            </a:r>
            <a:r>
              <a:rPr lang="vi-VN" dirty="0"/>
              <a:t>, </a:t>
            </a:r>
            <a:r>
              <a:rPr lang="vi-VN" dirty="0" err="1"/>
              <a:t>thử</a:t>
            </a:r>
            <a:r>
              <a:rPr lang="vi-VN" dirty="0"/>
              <a:t> </a:t>
            </a:r>
            <a:r>
              <a:rPr lang="vi-VN" dirty="0" err="1"/>
              <a:t>nghiệm</a:t>
            </a:r>
            <a:r>
              <a:rPr lang="vi-VN" dirty="0"/>
              <a:t> </a:t>
            </a:r>
            <a:r>
              <a:rPr lang="vi-VN" dirty="0" err="1"/>
              <a:t>các</a:t>
            </a:r>
            <a:r>
              <a:rPr lang="vi-VN" dirty="0"/>
              <a:t> </a:t>
            </a:r>
            <a:r>
              <a:rPr lang="vi-VN" dirty="0" err="1"/>
              <a:t>thuật</a:t>
            </a:r>
            <a:r>
              <a:rPr lang="vi-VN" dirty="0"/>
              <a:t> </a:t>
            </a:r>
            <a:r>
              <a:rPr lang="vi-VN" dirty="0" err="1"/>
              <a:t>toán</a:t>
            </a:r>
            <a:r>
              <a:rPr lang="vi-VN" dirty="0"/>
              <a:t>, </a:t>
            </a:r>
            <a:r>
              <a:rPr lang="vi-VN" dirty="0" err="1"/>
              <a:t>viết</a:t>
            </a:r>
            <a:r>
              <a:rPr lang="vi-VN" dirty="0"/>
              <a:t> chương </a:t>
            </a:r>
            <a:r>
              <a:rPr lang="vi-VN" dirty="0" err="1"/>
              <a:t>trình</a:t>
            </a:r>
            <a:r>
              <a:rPr lang="vi-VN" dirty="0"/>
              <a:t> </a:t>
            </a:r>
            <a:r>
              <a:rPr lang="vi-VN" dirty="0" err="1"/>
              <a:t>hoàn</a:t>
            </a:r>
            <a:r>
              <a:rPr lang="vi-VN" dirty="0"/>
              <a:t> </a:t>
            </a:r>
            <a:r>
              <a:rPr lang="vi-VN" dirty="0" err="1"/>
              <a:t>chỉnh</a:t>
            </a:r>
            <a:r>
              <a:rPr lang="vi-VN" dirty="0"/>
              <a:t>.</a:t>
            </a:r>
          </a:p>
          <a:p>
            <a:pPr marL="0" indent="0" algn="just" fontAlgn="base">
              <a:lnSpc>
                <a:spcPct val="100000"/>
              </a:lnSpc>
            </a:pPr>
            <a:r>
              <a:rPr lang="en-US" dirty="0" err="1"/>
              <a:t>Kiểm</a:t>
            </a:r>
            <a:r>
              <a:rPr lang="en-US" dirty="0"/>
              <a:t> </a:t>
            </a:r>
            <a:r>
              <a:rPr lang="vi-VN" dirty="0" err="1"/>
              <a:t>thử</a:t>
            </a:r>
            <a:r>
              <a:rPr lang="vi-VN" dirty="0"/>
              <a:t> </a:t>
            </a:r>
            <a:r>
              <a:rPr lang="vi-VN" dirty="0" err="1"/>
              <a:t>với</a:t>
            </a:r>
            <a:r>
              <a:rPr lang="vi-VN" dirty="0"/>
              <a:t> </a:t>
            </a:r>
            <a:r>
              <a:rPr lang="vi-VN" err="1"/>
              <a:t>đầu</a:t>
            </a:r>
            <a:r>
              <a:rPr lang="vi-VN"/>
              <a:t> và</a:t>
            </a:r>
            <a:r>
              <a:rPr lang="en-US"/>
              <a:t>o</a:t>
            </a:r>
            <a:r>
              <a:rPr lang="vi-VN"/>
              <a:t>.</a:t>
            </a:r>
            <a:endParaRPr lang="vi-VN" dirty="0"/>
          </a:p>
          <a:p>
            <a:pPr marL="0" indent="0" algn="just" fontAlgn="base">
              <a:lnSpc>
                <a:spcPct val="100000"/>
              </a:lnSpc>
            </a:pPr>
            <a:r>
              <a:rPr lang="vi-VN" dirty="0" err="1"/>
              <a:t>Kiểm</a:t>
            </a:r>
            <a:r>
              <a:rPr lang="vi-VN" dirty="0"/>
              <a:t> tra, </a:t>
            </a:r>
            <a:r>
              <a:rPr lang="vi-VN" dirty="0" err="1"/>
              <a:t>tối</a:t>
            </a:r>
            <a:r>
              <a:rPr lang="vi-VN" dirty="0"/>
              <a:t> ưu chương </a:t>
            </a:r>
            <a:r>
              <a:rPr lang="vi-VN" dirty="0" err="1"/>
              <a:t>trình</a:t>
            </a:r>
            <a:r>
              <a:rPr lang="vi-VN" dirty="0"/>
              <a:t>, </a:t>
            </a:r>
            <a:r>
              <a:rPr lang="vi-VN" dirty="0" err="1"/>
              <a:t>đánh</a:t>
            </a:r>
            <a:r>
              <a:rPr lang="vi-VN" dirty="0"/>
              <a:t> </a:t>
            </a:r>
            <a:r>
              <a:rPr lang="vi-VN" dirty="0" err="1"/>
              <a:t>giá</a:t>
            </a:r>
            <a:r>
              <a:rPr lang="vi-VN" dirty="0"/>
              <a:t> </a:t>
            </a:r>
            <a:r>
              <a:rPr lang="vi-VN" dirty="0" err="1"/>
              <a:t>kết</a:t>
            </a:r>
            <a:r>
              <a:rPr lang="vi-VN" dirty="0"/>
              <a:t> </a:t>
            </a:r>
            <a:r>
              <a:rPr lang="vi-VN" dirty="0" err="1"/>
              <a:t>quả</a:t>
            </a:r>
            <a:r>
              <a:rPr lang="vi-VN" dirty="0"/>
              <a:t>.</a:t>
            </a:r>
          </a:p>
        </p:txBody>
      </p:sp>
      <p:sp>
        <p:nvSpPr>
          <p:cNvPr id="6" name="Date Placeholder 13">
            <a:extLst>
              <a:ext uri="{FF2B5EF4-FFF2-40B4-BE49-F238E27FC236}">
                <a16:creationId xmlns:a16="http://schemas.microsoft.com/office/drawing/2014/main" id="{C20053AE-BCF4-5B4E-4F5A-CB920C24A3BD}"/>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5481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60</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Sai số</a:t>
            </a:r>
            <a:endParaRPr lang="en-US" sz="2800" dirty="0">
              <a:solidFill>
                <a:schemeClr val="tx1">
                  <a:alpha val="60000"/>
                </a:schemeClr>
              </a:solidFill>
            </a:endParaRP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8CC190A-B79F-B9EC-9185-C3E9C274605E}"/>
                  </a:ext>
                </a:extLst>
              </p:cNvPr>
              <p:cNvSpPr txBox="1"/>
              <p:nvPr/>
            </p:nvSpPr>
            <p:spPr>
              <a:xfrm>
                <a:off x="849447" y="2098241"/>
                <a:ext cx="10440594" cy="3065904"/>
              </a:xfrm>
              <a:prstGeom prst="rect">
                <a:avLst/>
              </a:prstGeom>
              <a:noFill/>
            </p:spPr>
            <p:txBody>
              <a:bodyPr wrap="square">
                <a:spAutoFit/>
              </a:bodyPr>
              <a:lstStyle/>
              <a:p>
                <a:pPr>
                  <a:spcAft>
                    <a:spcPts val="1500"/>
                  </a:spcAft>
                </a:pPr>
                <a:r>
                  <a:rPr lang="vi-VN" sz="2000">
                    <a:solidFill>
                      <a:schemeClr val="tx1">
                        <a:alpha val="60000"/>
                      </a:schemeClr>
                    </a:solidFill>
                  </a:rPr>
                  <a:t>Sai số toàn phương trung bình (MSE):</a:t>
                </a:r>
                <a:endParaRPr lang="en-US" sz="2000">
                  <a:solidFill>
                    <a:schemeClr val="tx1">
                      <a:alpha val="60000"/>
                    </a:schemeClr>
                  </a:solidFill>
                </a:endParaRPr>
              </a:p>
              <a:p>
                <a:pPr algn="ctr">
                  <a:spcAft>
                    <a:spcPts val="1500"/>
                  </a:spcAft>
                </a:pPr>
                <a14:m>
                  <m:oMath xmlns:m="http://schemas.openxmlformats.org/officeDocument/2006/math">
                    <m:sSub>
                      <m:sSubPr>
                        <m:ctrlPr>
                          <a:rPr lang="en-US" sz="2000" i="1" smtClean="0">
                            <a:solidFill>
                              <a:schemeClr val="tx1">
                                <a:alpha val="60000"/>
                              </a:schemeClr>
                            </a:solidFill>
                            <a:latin typeface="Cambria Math" panose="02040503050406030204" pitchFamily="18" charset="0"/>
                          </a:rPr>
                        </m:ctrlPr>
                      </m:sSubPr>
                      <m:e>
                        <m:r>
                          <a:rPr lang="en-US" sz="2000" i="1" smtClean="0">
                            <a:solidFill>
                              <a:schemeClr val="tx1">
                                <a:alpha val="60000"/>
                              </a:schemeClr>
                            </a:solidFill>
                            <a:latin typeface="Cambria Math" panose="02040503050406030204" pitchFamily="18" charset="0"/>
                            <a:ea typeface="Cambria Math" panose="02040503050406030204" pitchFamily="18" charset="0"/>
                          </a:rPr>
                          <m:t>ℒ</m:t>
                        </m:r>
                      </m:e>
                      <m:sub>
                        <m:r>
                          <a:rPr lang="en-US" sz="2000" i="1">
                            <a:solidFill>
                              <a:schemeClr val="tx1">
                                <a:alpha val="60000"/>
                              </a:schemeClr>
                            </a:solidFill>
                            <a:latin typeface="Cambria Math" panose="02040503050406030204" pitchFamily="18" charset="0"/>
                          </a:rPr>
                          <m:t>𝒫</m:t>
                        </m:r>
                      </m:sub>
                    </m:sSub>
                    <m:r>
                      <a:rPr lang="en-US" sz="2000" b="0" i="1" smtClean="0">
                        <a:solidFill>
                          <a:schemeClr val="tx1">
                            <a:alpha val="60000"/>
                          </a:schemeClr>
                        </a:solidFill>
                        <a:latin typeface="Cambria Math" panose="02040503050406030204" pitchFamily="18" charset="0"/>
                      </a:rPr>
                      <m:t>=</m:t>
                    </m:r>
                    <m:sSubSup>
                      <m:sSubSupPr>
                        <m:ctrlPr>
                          <a:rPr lang="en-US" sz="2000" b="0" i="1" smtClean="0">
                            <a:solidFill>
                              <a:schemeClr val="tx1">
                                <a:alpha val="60000"/>
                              </a:schemeClr>
                            </a:solidFill>
                            <a:latin typeface="Cambria Math" panose="02040503050406030204" pitchFamily="18" charset="0"/>
                          </a:rPr>
                        </m:ctrlPr>
                      </m:sSubSupPr>
                      <m:e>
                        <m:d>
                          <m:dPr>
                            <m:begChr m:val="‖"/>
                            <m:endChr m:val="‖"/>
                            <m:ctrlPr>
                              <a:rPr lang="en-US" sz="2000" i="1">
                                <a:solidFill>
                                  <a:schemeClr val="tx1">
                                    <a:alpha val="60000"/>
                                  </a:schemeClr>
                                </a:solidFill>
                                <a:latin typeface="Cambria Math" panose="02040503050406030204" pitchFamily="18" charset="0"/>
                              </a:rPr>
                            </m:ctrlPr>
                          </m:dPr>
                          <m:e>
                            <m:r>
                              <a:rPr lang="en-US" sz="2000" i="1">
                                <a:solidFill>
                                  <a:schemeClr val="tx1">
                                    <a:alpha val="60000"/>
                                  </a:schemeClr>
                                </a:solidFill>
                                <a:latin typeface="Cambria Math" panose="02040503050406030204" pitchFamily="18" charset="0"/>
                              </a:rPr>
                              <m:t>𝑋</m:t>
                            </m:r>
                            <m:r>
                              <a:rPr lang="en-US" sz="2000" i="1">
                                <a:solidFill>
                                  <a:schemeClr val="tx1">
                                    <a:alpha val="60000"/>
                                  </a:schemeClr>
                                </a:solidFill>
                                <a:latin typeface="Cambria Math" panose="02040503050406030204" pitchFamily="18" charset="0"/>
                              </a:rPr>
                              <m:t> − </m:t>
                            </m:r>
                            <m:acc>
                              <m:accPr>
                                <m:chr m:val="̃"/>
                                <m:ctrlPr>
                                  <a:rPr lang="en-US" sz="2000" i="1">
                                    <a:solidFill>
                                      <a:schemeClr val="tx1">
                                        <a:alpha val="60000"/>
                                      </a:schemeClr>
                                    </a:solidFill>
                                    <a:latin typeface="Cambria Math" panose="02040503050406030204" pitchFamily="18" charset="0"/>
                                  </a:rPr>
                                </m:ctrlPr>
                              </m:accPr>
                              <m:e>
                                <m:r>
                                  <a:rPr lang="en-US" sz="2000" i="1">
                                    <a:solidFill>
                                      <a:schemeClr val="tx1">
                                        <a:alpha val="60000"/>
                                      </a:schemeClr>
                                    </a:solidFill>
                                    <a:latin typeface="Cambria Math" panose="02040503050406030204" pitchFamily="18" charset="0"/>
                                  </a:rPr>
                                  <m:t>𝑋</m:t>
                                </m:r>
                              </m:e>
                            </m:acc>
                          </m:e>
                        </m:d>
                      </m:e>
                      <m:sub>
                        <m:r>
                          <a:rPr lang="en-US" sz="2000" b="0" i="1" smtClean="0">
                            <a:solidFill>
                              <a:schemeClr val="tx1">
                                <a:alpha val="60000"/>
                              </a:schemeClr>
                            </a:solidFill>
                            <a:latin typeface="Cambria Math" panose="02040503050406030204" pitchFamily="18" charset="0"/>
                          </a:rPr>
                          <m:t>2</m:t>
                        </m:r>
                      </m:sub>
                      <m:sup>
                        <m:r>
                          <a:rPr lang="en-US" sz="2000" b="0" i="1" smtClean="0">
                            <a:solidFill>
                              <a:schemeClr val="tx1">
                                <a:alpha val="60000"/>
                              </a:schemeClr>
                            </a:solidFill>
                            <a:latin typeface="Cambria Math" panose="02040503050406030204" pitchFamily="18" charset="0"/>
                          </a:rPr>
                          <m:t>2</m:t>
                        </m:r>
                      </m:sup>
                    </m:sSubSup>
                  </m:oMath>
                </a14:m>
                <a:r>
                  <a:rPr lang="en-US" sz="2000">
                    <a:solidFill>
                      <a:schemeClr val="tx1">
                        <a:alpha val="60000"/>
                      </a:schemeClr>
                    </a:solidFill>
                  </a:rPr>
                  <a:t>.</a:t>
                </a:r>
              </a:p>
              <a:p>
                <a:pPr>
                  <a:spcAft>
                    <a:spcPts val="1500"/>
                  </a:spcAft>
                </a:pPr>
                <a:r>
                  <a:rPr lang="vi-VN" sz="2000">
                    <a:solidFill>
                      <a:schemeClr val="tx1">
                        <a:alpha val="60000"/>
                      </a:schemeClr>
                    </a:solidFill>
                  </a:rPr>
                  <a:t>Sai số của nhận dạng tăng cường này là:</a:t>
                </a:r>
                <a:endParaRPr lang="en-US" sz="2000">
                  <a:solidFill>
                    <a:schemeClr val="tx1">
                      <a:alpha val="60000"/>
                    </a:schemeClr>
                  </a:solidFill>
                </a:endParaRPr>
              </a:p>
              <a:p>
                <a:pPr algn="ctr">
                  <a:spcAft>
                    <a:spcPts val="1500"/>
                  </a:spcAft>
                </a:pPr>
                <a14:m>
                  <m:oMath xmlns:m="http://schemas.openxmlformats.org/officeDocument/2006/math">
                    <m:sSub>
                      <m:sSubPr>
                        <m:ctrlPr>
                          <a:rPr lang="en-US" sz="2000" i="1" smtClean="0">
                            <a:solidFill>
                              <a:schemeClr val="tx1">
                                <a:alpha val="60000"/>
                              </a:schemeClr>
                            </a:solidFill>
                            <a:latin typeface="Cambria Math" panose="02040503050406030204" pitchFamily="18" charset="0"/>
                          </a:rPr>
                        </m:ctrlPr>
                      </m:sSubPr>
                      <m:e>
                        <m:r>
                          <a:rPr lang="en-US" sz="2000" i="1" smtClean="0">
                            <a:solidFill>
                              <a:schemeClr val="tx1">
                                <a:alpha val="60000"/>
                              </a:schemeClr>
                            </a:solidFill>
                            <a:latin typeface="Cambria Math" panose="02040503050406030204" pitchFamily="18" charset="0"/>
                            <a:ea typeface="Cambria Math" panose="02040503050406030204" pitchFamily="18" charset="0"/>
                          </a:rPr>
                          <m:t>ℒ</m:t>
                        </m:r>
                      </m:e>
                      <m:sub>
                        <m:r>
                          <a:rPr lang="en-US" sz="2000" b="0" i="1" smtClean="0">
                            <a:solidFill>
                              <a:schemeClr val="tx1">
                                <a:alpha val="60000"/>
                              </a:schemeClr>
                            </a:solidFill>
                            <a:latin typeface="Cambria Math" panose="02040503050406030204" pitchFamily="18" charset="0"/>
                          </a:rPr>
                          <m:t>𝑓𝑏</m:t>
                        </m:r>
                      </m:sub>
                    </m:sSub>
                    <m:r>
                      <a:rPr lang="en-US" sz="2000" b="0" i="1" smtClean="0">
                        <a:solidFill>
                          <a:schemeClr val="tx1">
                            <a:alpha val="60000"/>
                          </a:schemeClr>
                        </a:solidFill>
                        <a:latin typeface="Cambria Math" panose="02040503050406030204" pitchFamily="18" charset="0"/>
                      </a:rPr>
                      <m:t>=</m:t>
                    </m:r>
                    <m:d>
                      <m:dPr>
                        <m:begChr m:val="|"/>
                        <m:endChr m:val="|"/>
                        <m:ctrlPr>
                          <a:rPr lang="en-US" sz="2000" b="0" i="1" smtClean="0">
                            <a:solidFill>
                              <a:schemeClr val="tx1">
                                <a:alpha val="60000"/>
                              </a:schemeClr>
                            </a:solidFill>
                            <a:latin typeface="Cambria Math" panose="02040503050406030204" pitchFamily="18" charset="0"/>
                          </a:rPr>
                        </m:ctrlPr>
                      </m:dPr>
                      <m:e>
                        <m:r>
                          <a:rPr lang="en-US" sz="2000" b="0" i="1" smtClean="0">
                            <a:solidFill>
                              <a:schemeClr val="tx1">
                                <a:alpha val="60000"/>
                              </a:schemeClr>
                            </a:solidFill>
                            <a:latin typeface="Cambria Math" panose="02040503050406030204" pitchFamily="18" charset="0"/>
                          </a:rPr>
                          <m:t>1.0 −</m:t>
                        </m:r>
                        <m:r>
                          <m:rPr>
                            <m:sty m:val="p"/>
                          </m:rPr>
                          <a:rPr lang="en-US" sz="2000" b="0" i="0" smtClean="0">
                            <a:solidFill>
                              <a:schemeClr val="tx1">
                                <a:alpha val="60000"/>
                              </a:schemeClr>
                            </a:solidFill>
                            <a:latin typeface="Cambria Math" panose="02040503050406030204" pitchFamily="18" charset="0"/>
                          </a:rPr>
                          <m:t>exp</m:t>
                        </m:r>
                        <m:r>
                          <a:rPr lang="en-US" sz="2000" b="0" i="1" smtClean="0">
                            <a:solidFill>
                              <a:schemeClr val="tx1">
                                <a:alpha val="60000"/>
                              </a:schemeClr>
                            </a:solidFill>
                            <a:latin typeface="Cambria Math" panose="02040503050406030204" pitchFamily="18" charset="0"/>
                          </a:rPr>
                          <m:t>⁡[</m:t>
                        </m:r>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ea typeface="Cambria Math" panose="02040503050406030204" pitchFamily="18" charset="0"/>
                              </a:rPr>
                              <m:t>ℒ</m:t>
                            </m:r>
                          </m:e>
                          <m:sub>
                            <m:r>
                              <a:rPr lang="en-US" sz="2000" i="1">
                                <a:solidFill>
                                  <a:schemeClr val="tx1">
                                    <a:alpha val="60000"/>
                                  </a:schemeClr>
                                </a:solidFill>
                                <a:latin typeface="Cambria Math" panose="02040503050406030204" pitchFamily="18" charset="0"/>
                              </a:rPr>
                              <m:t>𝒫</m:t>
                            </m:r>
                          </m:sub>
                        </m:sSub>
                        <m:d>
                          <m:dPr>
                            <m:ctrlPr>
                              <a:rPr lang="en-US" sz="2000" b="0" i="1" smtClean="0">
                                <a:solidFill>
                                  <a:schemeClr val="tx1">
                                    <a:alpha val="60000"/>
                                  </a:schemeClr>
                                </a:solidFill>
                                <a:latin typeface="Cambria Math" panose="02040503050406030204" pitchFamily="18" charset="0"/>
                              </a:rPr>
                            </m:ctrlPr>
                          </m:dPr>
                          <m:e>
                            <m:sSup>
                              <m:sSupPr>
                                <m:ctrlPr>
                                  <a:rPr lang="en-US" sz="2000" b="0" i="1" smtClean="0">
                                    <a:solidFill>
                                      <a:schemeClr val="tx1">
                                        <a:alpha val="60000"/>
                                      </a:schemeClr>
                                    </a:solidFill>
                                    <a:latin typeface="Cambria Math" panose="02040503050406030204" pitchFamily="18" charset="0"/>
                                  </a:rPr>
                                </m:ctrlPr>
                              </m:sSupPr>
                              <m:e>
                                <m:r>
                                  <a:rPr lang="en-US" sz="2000" b="0" i="1" smtClean="0">
                                    <a:solidFill>
                                      <a:schemeClr val="tx1">
                                        <a:alpha val="60000"/>
                                      </a:schemeClr>
                                    </a:solidFill>
                                    <a:latin typeface="Cambria Math" panose="02040503050406030204" pitchFamily="18" charset="0"/>
                                  </a:rPr>
                                  <m:t>𝑋</m:t>
                                </m:r>
                              </m:e>
                              <m:sup>
                                <m:r>
                                  <a:rPr lang="en-US" sz="2000" b="0" i="1" smtClean="0">
                                    <a:solidFill>
                                      <a:schemeClr val="tx1">
                                        <a:alpha val="60000"/>
                                      </a:schemeClr>
                                    </a:solidFill>
                                    <a:latin typeface="Cambria Math" panose="02040503050406030204" pitchFamily="18" charset="0"/>
                                  </a:rPr>
                                  <m:t>′</m:t>
                                </m:r>
                              </m:sup>
                            </m:sSup>
                          </m:e>
                        </m:d>
                        <m:r>
                          <a:rPr lang="en-US" sz="2000" b="0" i="1" smtClean="0">
                            <a:solidFill>
                              <a:schemeClr val="tx1">
                                <a:alpha val="60000"/>
                              </a:schemeClr>
                            </a:solidFill>
                            <a:latin typeface="Cambria Math" panose="02040503050406030204" pitchFamily="18" charset="0"/>
                          </a:rPr>
                          <m:t>−</m:t>
                        </m:r>
                        <m:r>
                          <a:rPr lang="en-US" sz="2000" b="0" i="1" smtClean="0">
                            <a:solidFill>
                              <a:schemeClr val="tx1">
                                <a:alpha val="60000"/>
                              </a:schemeClr>
                            </a:solidFill>
                            <a:latin typeface="Cambria Math" panose="02040503050406030204" pitchFamily="18" charset="0"/>
                            <a:ea typeface="Cambria Math" panose="02040503050406030204" pitchFamily="18" charset="0"/>
                          </a:rPr>
                          <m:t>𝛽</m:t>
                        </m:r>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ea typeface="Cambria Math" panose="02040503050406030204" pitchFamily="18" charset="0"/>
                              </a:rPr>
                              <m:t>ℒ</m:t>
                            </m:r>
                          </m:e>
                          <m:sub>
                            <m:r>
                              <a:rPr lang="en-US" sz="2000" i="1">
                                <a:solidFill>
                                  <a:schemeClr val="tx1">
                                    <a:alpha val="60000"/>
                                  </a:schemeClr>
                                </a:solidFill>
                                <a:latin typeface="Cambria Math" panose="02040503050406030204" pitchFamily="18" charset="0"/>
                              </a:rPr>
                              <m:t>𝒫</m:t>
                            </m:r>
                          </m:sub>
                        </m:sSub>
                        <m:d>
                          <m:dPr>
                            <m:ctrlPr>
                              <a:rPr lang="en-US" sz="2000" b="0" i="1" smtClean="0">
                                <a:solidFill>
                                  <a:schemeClr val="tx1">
                                    <a:alpha val="60000"/>
                                  </a:schemeClr>
                                </a:solidFill>
                                <a:latin typeface="Cambria Math" panose="02040503050406030204" pitchFamily="18" charset="0"/>
                              </a:rPr>
                            </m:ctrlPr>
                          </m:dPr>
                          <m:e>
                            <m:r>
                              <a:rPr lang="en-US" sz="2000" b="0" i="1" smtClean="0">
                                <a:solidFill>
                                  <a:schemeClr val="tx1">
                                    <a:alpha val="60000"/>
                                  </a:schemeClr>
                                </a:solidFill>
                                <a:latin typeface="Cambria Math" panose="02040503050406030204" pitchFamily="18" charset="0"/>
                              </a:rPr>
                              <m:t>𝑋</m:t>
                            </m:r>
                          </m:e>
                        </m:d>
                        <m:r>
                          <a:rPr lang="en-US" sz="2000" b="0" i="1" smtClean="0">
                            <a:solidFill>
                              <a:schemeClr val="tx1">
                                <a:alpha val="60000"/>
                              </a:schemeClr>
                            </a:solidFill>
                            <a:latin typeface="Cambria Math" panose="02040503050406030204" pitchFamily="18" charset="0"/>
                          </a:rPr>
                          <m:t>]</m:t>
                        </m:r>
                      </m:e>
                    </m:d>
                  </m:oMath>
                </a14:m>
                <a:r>
                  <a:rPr lang="en-US" sz="2000">
                    <a:solidFill>
                      <a:schemeClr val="tx1">
                        <a:alpha val="60000"/>
                      </a:schemeClr>
                    </a:solidFill>
                  </a:rPr>
                  <a:t>.</a:t>
                </a:r>
              </a:p>
              <a:p>
                <a:pPr>
                  <a:spcAft>
                    <a:spcPts val="1500"/>
                  </a:spcAft>
                </a:pPr>
                <a:r>
                  <a:rPr lang="vi-VN" sz="2000">
                    <a:solidFill>
                      <a:schemeClr val="tx1">
                        <a:alpha val="60000"/>
                      </a:schemeClr>
                    </a:solidFill>
                  </a:rPr>
                  <a:t>Sai số phân biệt tư thế:</a:t>
                </a:r>
                <a:endParaRPr lang="en-US" sz="2000">
                  <a:solidFill>
                    <a:schemeClr val="tx1">
                      <a:alpha val="60000"/>
                    </a:schemeClr>
                  </a:solidFill>
                </a:endParaRPr>
              </a:p>
              <a:p>
                <a:pPr algn="ctr">
                  <a:spcAft>
                    <a:spcPts val="1500"/>
                  </a:spcAft>
                </a:pPr>
                <a14:m>
                  <m:oMath xmlns:m="http://schemas.openxmlformats.org/officeDocument/2006/math">
                    <m:sSub>
                      <m:sSubPr>
                        <m:ctrlPr>
                          <a:rPr lang="en-US" sz="2000" i="1" smtClean="0">
                            <a:solidFill>
                              <a:schemeClr val="tx1">
                                <a:alpha val="60000"/>
                              </a:schemeClr>
                            </a:solidFill>
                            <a:latin typeface="Cambria Math" panose="02040503050406030204" pitchFamily="18" charset="0"/>
                          </a:rPr>
                        </m:ctrlPr>
                      </m:sSubPr>
                      <m:e>
                        <m:r>
                          <a:rPr lang="en-US" sz="2000" i="1" smtClean="0">
                            <a:solidFill>
                              <a:schemeClr val="tx1">
                                <a:alpha val="60000"/>
                              </a:schemeClr>
                            </a:solidFill>
                            <a:latin typeface="Cambria Math" panose="02040503050406030204" pitchFamily="18" charset="0"/>
                            <a:ea typeface="Cambria Math" panose="02040503050406030204" pitchFamily="18" charset="0"/>
                          </a:rPr>
                          <m:t>ℒ</m:t>
                        </m:r>
                      </m:e>
                      <m:sub>
                        <m:r>
                          <a:rPr lang="en-US" sz="2000" i="1">
                            <a:solidFill>
                              <a:schemeClr val="tx1">
                                <a:alpha val="60000"/>
                              </a:schemeClr>
                            </a:solidFill>
                            <a:latin typeface="Cambria Math" panose="02040503050406030204" pitchFamily="18" charset="0"/>
                          </a:rPr>
                          <m:t>𝒟</m:t>
                        </m:r>
                      </m:sub>
                    </m:sSub>
                    <m:r>
                      <a:rPr lang="en-US" sz="2000" i="1">
                        <a:solidFill>
                          <a:schemeClr val="tx1">
                            <a:alpha val="60000"/>
                          </a:schemeClr>
                        </a:solidFill>
                        <a:latin typeface="Cambria Math" panose="02040503050406030204" pitchFamily="18" charset="0"/>
                      </a:rPr>
                      <m:t>=</m:t>
                    </m:r>
                    <m:r>
                      <a:rPr lang="en-US" sz="2000" i="1">
                        <a:solidFill>
                          <a:schemeClr val="tx1">
                            <a:alpha val="60000"/>
                          </a:schemeClr>
                        </a:solidFill>
                        <a:latin typeface="Cambria Math" panose="02040503050406030204" pitchFamily="18" charset="0"/>
                      </a:rPr>
                      <m:t>𝔼</m:t>
                    </m:r>
                    <m:d>
                      <m:dPr>
                        <m:begChr m:val="["/>
                        <m:endChr m:val="]"/>
                        <m:ctrlPr>
                          <a:rPr lang="en-US" sz="2000" b="0" i="1" smtClean="0">
                            <a:solidFill>
                              <a:schemeClr val="tx1">
                                <a:alpha val="60000"/>
                              </a:schemeClr>
                            </a:solidFill>
                            <a:latin typeface="Cambria Math" panose="02040503050406030204" pitchFamily="18" charset="0"/>
                          </a:rPr>
                        </m:ctrlPr>
                      </m:dPr>
                      <m:e>
                        <m:sSup>
                          <m:sSupPr>
                            <m:ctrlPr>
                              <a:rPr lang="en-US" sz="2000" b="0" i="1" smtClean="0">
                                <a:solidFill>
                                  <a:schemeClr val="tx1">
                                    <a:alpha val="60000"/>
                                  </a:schemeClr>
                                </a:solidFill>
                                <a:latin typeface="Cambria Math" panose="02040503050406030204" pitchFamily="18" charset="0"/>
                              </a:rPr>
                            </m:ctrlPr>
                          </m:sSupPr>
                          <m:e>
                            <m:d>
                              <m:dPr>
                                <m:ctrlPr>
                                  <a:rPr lang="en-US" sz="2000" i="1">
                                    <a:solidFill>
                                      <a:schemeClr val="tx1">
                                        <a:alpha val="60000"/>
                                      </a:schemeClr>
                                    </a:solidFill>
                                    <a:latin typeface="Cambria Math" panose="02040503050406030204" pitchFamily="18" charset="0"/>
                                  </a:rPr>
                                </m:ctrlPr>
                              </m:dPr>
                              <m:e>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rPr>
                                      <m:t>𝐷</m:t>
                                    </m:r>
                                  </m:e>
                                  <m:sub>
                                    <m:r>
                                      <a:rPr lang="en-US" sz="2000" i="1">
                                        <a:solidFill>
                                          <a:schemeClr val="tx1">
                                            <a:alpha val="60000"/>
                                          </a:schemeClr>
                                        </a:solidFill>
                                        <a:latin typeface="Cambria Math" panose="02040503050406030204" pitchFamily="18" charset="0"/>
                                      </a:rPr>
                                      <m:t>3</m:t>
                                    </m:r>
                                    <m:r>
                                      <a:rPr lang="en-US" sz="2000" i="1">
                                        <a:solidFill>
                                          <a:schemeClr val="tx1">
                                            <a:alpha val="60000"/>
                                          </a:schemeClr>
                                        </a:solidFill>
                                        <a:latin typeface="Cambria Math" panose="02040503050406030204" pitchFamily="18" charset="0"/>
                                      </a:rPr>
                                      <m:t>𝑑</m:t>
                                    </m:r>
                                  </m:sub>
                                </m:sSub>
                                <m:d>
                                  <m:dPr>
                                    <m:ctrlPr>
                                      <a:rPr lang="en-US" sz="2000" i="1">
                                        <a:solidFill>
                                          <a:schemeClr val="tx1">
                                            <a:alpha val="60000"/>
                                          </a:schemeClr>
                                        </a:solidFill>
                                        <a:latin typeface="Cambria Math" panose="02040503050406030204" pitchFamily="18" charset="0"/>
                                      </a:rPr>
                                    </m:ctrlPr>
                                  </m:dPr>
                                  <m:e>
                                    <m:r>
                                      <a:rPr lang="en-US" sz="2000" i="1">
                                        <a:solidFill>
                                          <a:schemeClr val="tx1">
                                            <a:alpha val="60000"/>
                                          </a:schemeClr>
                                        </a:solidFill>
                                        <a:latin typeface="Cambria Math" panose="02040503050406030204" pitchFamily="18" charset="0"/>
                                      </a:rPr>
                                      <m:t>𝑋</m:t>
                                    </m:r>
                                  </m:e>
                                </m:d>
                                <m:r>
                                  <a:rPr lang="en-US" sz="2000" i="1">
                                    <a:solidFill>
                                      <a:schemeClr val="tx1">
                                        <a:alpha val="60000"/>
                                      </a:schemeClr>
                                    </a:solidFill>
                                    <a:latin typeface="Cambria Math" panose="02040503050406030204" pitchFamily="18" charset="0"/>
                                  </a:rPr>
                                  <m:t>−1</m:t>
                                </m:r>
                              </m:e>
                            </m:d>
                          </m:e>
                          <m:sup>
                            <m:r>
                              <a:rPr lang="en-US" sz="2000" b="0" i="1" smtClean="0">
                                <a:solidFill>
                                  <a:schemeClr val="tx1">
                                    <a:alpha val="60000"/>
                                  </a:schemeClr>
                                </a:solidFill>
                                <a:latin typeface="Cambria Math" panose="02040503050406030204" pitchFamily="18" charset="0"/>
                              </a:rPr>
                              <m:t>2</m:t>
                            </m:r>
                          </m:sup>
                        </m:sSup>
                      </m:e>
                    </m:d>
                    <m:r>
                      <a:rPr lang="en-US" sz="2000" b="0" i="1" smtClean="0">
                        <a:solidFill>
                          <a:schemeClr val="tx1">
                            <a:alpha val="60000"/>
                          </a:schemeClr>
                        </a:solidFill>
                        <a:latin typeface="Cambria Math" panose="02040503050406030204" pitchFamily="18" charset="0"/>
                      </a:rPr>
                      <m:t>+</m:t>
                    </m:r>
                    <m:r>
                      <a:rPr lang="en-US" sz="2000" i="1">
                        <a:solidFill>
                          <a:schemeClr val="tx1">
                            <a:alpha val="60000"/>
                          </a:schemeClr>
                        </a:solidFill>
                        <a:latin typeface="Cambria Math" panose="02040503050406030204" pitchFamily="18" charset="0"/>
                      </a:rPr>
                      <m:t>𝔼</m:t>
                    </m:r>
                    <m:d>
                      <m:dPr>
                        <m:begChr m:val="["/>
                        <m:endChr m:val="]"/>
                        <m:ctrlPr>
                          <a:rPr lang="en-US" sz="2000" i="1">
                            <a:solidFill>
                              <a:schemeClr val="tx1">
                                <a:alpha val="60000"/>
                              </a:schemeClr>
                            </a:solidFill>
                            <a:latin typeface="Cambria Math" panose="02040503050406030204" pitchFamily="18" charset="0"/>
                          </a:rPr>
                        </m:ctrlPr>
                      </m:dPr>
                      <m:e>
                        <m:sSup>
                          <m:sSupPr>
                            <m:ctrlPr>
                              <a:rPr lang="en-US" sz="2000" i="1">
                                <a:solidFill>
                                  <a:schemeClr val="tx1">
                                    <a:alpha val="60000"/>
                                  </a:schemeClr>
                                </a:solidFill>
                                <a:latin typeface="Cambria Math" panose="02040503050406030204" pitchFamily="18" charset="0"/>
                              </a:rPr>
                            </m:ctrlPr>
                          </m:sSupPr>
                          <m:e>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rPr>
                                  <m:t>𝐷</m:t>
                                </m:r>
                              </m:e>
                              <m:sub>
                                <m:r>
                                  <a:rPr lang="en-US" sz="2000" i="1">
                                    <a:solidFill>
                                      <a:schemeClr val="tx1">
                                        <a:alpha val="60000"/>
                                      </a:schemeClr>
                                    </a:solidFill>
                                    <a:latin typeface="Cambria Math" panose="02040503050406030204" pitchFamily="18" charset="0"/>
                                  </a:rPr>
                                  <m:t>3</m:t>
                                </m:r>
                                <m:r>
                                  <a:rPr lang="en-US" sz="2000" i="1">
                                    <a:solidFill>
                                      <a:schemeClr val="tx1">
                                        <a:alpha val="60000"/>
                                      </a:schemeClr>
                                    </a:solidFill>
                                    <a:latin typeface="Cambria Math" panose="02040503050406030204" pitchFamily="18" charset="0"/>
                                  </a:rPr>
                                  <m:t>𝑑</m:t>
                                </m:r>
                              </m:sub>
                            </m:sSub>
                            <m:d>
                              <m:dPr>
                                <m:ctrlPr>
                                  <a:rPr lang="en-US" sz="2000" i="1">
                                    <a:solidFill>
                                      <a:schemeClr val="tx1">
                                        <a:alpha val="60000"/>
                                      </a:schemeClr>
                                    </a:solidFill>
                                    <a:latin typeface="Cambria Math" panose="02040503050406030204" pitchFamily="18" charset="0"/>
                                  </a:rPr>
                                </m:ctrlPr>
                              </m:dPr>
                              <m:e>
                                <m:r>
                                  <a:rPr lang="en-US" sz="2000" i="1">
                                    <a:solidFill>
                                      <a:schemeClr val="tx1">
                                        <a:alpha val="60000"/>
                                      </a:schemeClr>
                                    </a:solidFill>
                                    <a:latin typeface="Cambria Math" panose="02040503050406030204" pitchFamily="18" charset="0"/>
                                  </a:rPr>
                                  <m:t>𝑋</m:t>
                                </m:r>
                                <m:r>
                                  <a:rPr lang="en-US" sz="2000" i="1">
                                    <a:solidFill>
                                      <a:schemeClr val="tx1">
                                        <a:alpha val="60000"/>
                                      </a:schemeClr>
                                    </a:solidFill>
                                    <a:latin typeface="Cambria Math" panose="02040503050406030204" pitchFamily="18" charset="0"/>
                                  </a:rPr>
                                  <m:t>′</m:t>
                                </m:r>
                              </m:e>
                            </m:d>
                          </m:e>
                          <m:sup>
                            <m:r>
                              <a:rPr lang="en-US" sz="2000" i="1">
                                <a:solidFill>
                                  <a:schemeClr val="tx1">
                                    <a:alpha val="60000"/>
                                  </a:schemeClr>
                                </a:solidFill>
                                <a:latin typeface="Cambria Math" panose="02040503050406030204" pitchFamily="18" charset="0"/>
                              </a:rPr>
                              <m:t>2</m:t>
                            </m:r>
                          </m:sup>
                        </m:sSup>
                      </m:e>
                    </m:d>
                    <m:r>
                      <a:rPr lang="en-US" sz="2000" b="0" i="0" smtClean="0">
                        <a:solidFill>
                          <a:schemeClr val="tx1">
                            <a:alpha val="60000"/>
                          </a:schemeClr>
                        </a:solidFill>
                        <a:latin typeface="Cambria Math" panose="02040503050406030204" pitchFamily="18" charset="0"/>
                      </a:rPr>
                      <m:t>+</m:t>
                    </m:r>
                    <m:r>
                      <a:rPr lang="en-US" sz="2000" i="1">
                        <a:solidFill>
                          <a:schemeClr val="tx1">
                            <a:alpha val="60000"/>
                          </a:schemeClr>
                        </a:solidFill>
                        <a:latin typeface="Cambria Math" panose="02040503050406030204" pitchFamily="18" charset="0"/>
                      </a:rPr>
                      <m:t>𝔼</m:t>
                    </m:r>
                    <m:d>
                      <m:dPr>
                        <m:begChr m:val="["/>
                        <m:endChr m:val="]"/>
                        <m:ctrlPr>
                          <a:rPr lang="en-US" sz="2000" i="1">
                            <a:solidFill>
                              <a:schemeClr val="tx1">
                                <a:alpha val="60000"/>
                              </a:schemeClr>
                            </a:solidFill>
                            <a:latin typeface="Cambria Math" panose="02040503050406030204" pitchFamily="18" charset="0"/>
                          </a:rPr>
                        </m:ctrlPr>
                      </m:dPr>
                      <m:e>
                        <m:sSup>
                          <m:sSupPr>
                            <m:ctrlPr>
                              <a:rPr lang="en-US" sz="2000" i="1">
                                <a:solidFill>
                                  <a:schemeClr val="tx1">
                                    <a:alpha val="60000"/>
                                  </a:schemeClr>
                                </a:solidFill>
                                <a:latin typeface="Cambria Math" panose="02040503050406030204" pitchFamily="18" charset="0"/>
                              </a:rPr>
                            </m:ctrlPr>
                          </m:sSupPr>
                          <m:e>
                            <m:d>
                              <m:dPr>
                                <m:ctrlPr>
                                  <a:rPr lang="en-US" sz="2000" i="1">
                                    <a:solidFill>
                                      <a:schemeClr val="tx1">
                                        <a:alpha val="60000"/>
                                      </a:schemeClr>
                                    </a:solidFill>
                                    <a:latin typeface="Cambria Math" panose="02040503050406030204" pitchFamily="18" charset="0"/>
                                  </a:rPr>
                                </m:ctrlPr>
                              </m:dPr>
                              <m:e>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rPr>
                                      <m:t>𝐷</m:t>
                                    </m:r>
                                  </m:e>
                                  <m:sub>
                                    <m:r>
                                      <a:rPr lang="en-US" sz="2000" b="0" i="1" smtClean="0">
                                        <a:solidFill>
                                          <a:schemeClr val="tx1">
                                            <a:alpha val="60000"/>
                                          </a:schemeClr>
                                        </a:solidFill>
                                        <a:latin typeface="Cambria Math" panose="02040503050406030204" pitchFamily="18" charset="0"/>
                                      </a:rPr>
                                      <m:t>2</m:t>
                                    </m:r>
                                    <m:r>
                                      <a:rPr lang="en-US" sz="2000" i="1">
                                        <a:solidFill>
                                          <a:schemeClr val="tx1">
                                            <a:alpha val="60000"/>
                                          </a:schemeClr>
                                        </a:solidFill>
                                        <a:latin typeface="Cambria Math" panose="02040503050406030204" pitchFamily="18" charset="0"/>
                                      </a:rPr>
                                      <m:t>𝑑</m:t>
                                    </m:r>
                                  </m:sub>
                                </m:sSub>
                                <m:d>
                                  <m:dPr>
                                    <m:ctrlPr>
                                      <a:rPr lang="en-US" sz="2000" i="1">
                                        <a:solidFill>
                                          <a:schemeClr val="tx1">
                                            <a:alpha val="60000"/>
                                          </a:schemeClr>
                                        </a:solidFill>
                                        <a:latin typeface="Cambria Math" panose="02040503050406030204" pitchFamily="18" charset="0"/>
                                      </a:rPr>
                                    </m:ctrlPr>
                                  </m:dPr>
                                  <m:e>
                                    <m:r>
                                      <a:rPr lang="en-US" sz="2000" b="0" i="1" smtClean="0">
                                        <a:solidFill>
                                          <a:schemeClr val="tx1">
                                            <a:alpha val="60000"/>
                                          </a:schemeClr>
                                        </a:solidFill>
                                        <a:latin typeface="Cambria Math" panose="02040503050406030204" pitchFamily="18" charset="0"/>
                                      </a:rPr>
                                      <m:t>𝑥</m:t>
                                    </m:r>
                                  </m:e>
                                </m:d>
                                <m:r>
                                  <a:rPr lang="en-US" sz="2000" i="1">
                                    <a:solidFill>
                                      <a:schemeClr val="tx1">
                                        <a:alpha val="60000"/>
                                      </a:schemeClr>
                                    </a:solidFill>
                                    <a:latin typeface="Cambria Math" panose="02040503050406030204" pitchFamily="18" charset="0"/>
                                  </a:rPr>
                                  <m:t>−1</m:t>
                                </m:r>
                              </m:e>
                            </m:d>
                          </m:e>
                          <m:sup>
                            <m:r>
                              <a:rPr lang="en-US" sz="2000" i="1">
                                <a:solidFill>
                                  <a:schemeClr val="tx1">
                                    <a:alpha val="60000"/>
                                  </a:schemeClr>
                                </a:solidFill>
                                <a:latin typeface="Cambria Math" panose="02040503050406030204" pitchFamily="18" charset="0"/>
                              </a:rPr>
                              <m:t>2</m:t>
                            </m:r>
                          </m:sup>
                        </m:sSup>
                      </m:e>
                    </m:d>
                    <m:r>
                      <a:rPr lang="en-US" sz="2000" b="0" i="1" smtClean="0">
                        <a:solidFill>
                          <a:schemeClr val="tx1">
                            <a:alpha val="60000"/>
                          </a:schemeClr>
                        </a:solidFill>
                        <a:latin typeface="Cambria Math" panose="02040503050406030204" pitchFamily="18" charset="0"/>
                      </a:rPr>
                      <m:t>+</m:t>
                    </m:r>
                    <m:r>
                      <a:rPr lang="en-US" sz="2000" i="1">
                        <a:solidFill>
                          <a:schemeClr val="tx1">
                            <a:alpha val="60000"/>
                          </a:schemeClr>
                        </a:solidFill>
                        <a:latin typeface="Cambria Math" panose="02040503050406030204" pitchFamily="18" charset="0"/>
                      </a:rPr>
                      <m:t>𝔼</m:t>
                    </m:r>
                    <m:d>
                      <m:dPr>
                        <m:begChr m:val="["/>
                        <m:endChr m:val="]"/>
                        <m:ctrlPr>
                          <a:rPr lang="en-US" sz="2000" i="1">
                            <a:solidFill>
                              <a:schemeClr val="tx1">
                                <a:alpha val="60000"/>
                              </a:schemeClr>
                            </a:solidFill>
                            <a:latin typeface="Cambria Math" panose="02040503050406030204" pitchFamily="18" charset="0"/>
                          </a:rPr>
                        </m:ctrlPr>
                      </m:dPr>
                      <m:e>
                        <m:sSup>
                          <m:sSupPr>
                            <m:ctrlPr>
                              <a:rPr lang="en-US" sz="2000" i="1">
                                <a:solidFill>
                                  <a:schemeClr val="tx1">
                                    <a:alpha val="60000"/>
                                  </a:schemeClr>
                                </a:solidFill>
                                <a:latin typeface="Cambria Math" panose="02040503050406030204" pitchFamily="18" charset="0"/>
                              </a:rPr>
                            </m:ctrlPr>
                          </m:sSupPr>
                          <m:e>
                            <m:sSub>
                              <m:sSubPr>
                                <m:ctrlPr>
                                  <a:rPr lang="en-US" sz="2000" i="1">
                                    <a:solidFill>
                                      <a:schemeClr val="tx1">
                                        <a:alpha val="60000"/>
                                      </a:schemeClr>
                                    </a:solidFill>
                                    <a:latin typeface="Cambria Math" panose="02040503050406030204" pitchFamily="18" charset="0"/>
                                  </a:rPr>
                                </m:ctrlPr>
                              </m:sSubPr>
                              <m:e>
                                <m:r>
                                  <a:rPr lang="en-US" sz="2000" i="1">
                                    <a:solidFill>
                                      <a:schemeClr val="tx1">
                                        <a:alpha val="60000"/>
                                      </a:schemeClr>
                                    </a:solidFill>
                                    <a:latin typeface="Cambria Math" panose="02040503050406030204" pitchFamily="18" charset="0"/>
                                  </a:rPr>
                                  <m:t>𝐷</m:t>
                                </m:r>
                              </m:e>
                              <m:sub>
                                <m:r>
                                  <a:rPr lang="en-US" sz="2000" b="0" i="1" smtClean="0">
                                    <a:solidFill>
                                      <a:schemeClr val="tx1">
                                        <a:alpha val="60000"/>
                                      </a:schemeClr>
                                    </a:solidFill>
                                    <a:latin typeface="Cambria Math" panose="02040503050406030204" pitchFamily="18" charset="0"/>
                                  </a:rPr>
                                  <m:t>2</m:t>
                                </m:r>
                                <m:r>
                                  <a:rPr lang="en-US" sz="2000" i="1">
                                    <a:solidFill>
                                      <a:schemeClr val="tx1">
                                        <a:alpha val="60000"/>
                                      </a:schemeClr>
                                    </a:solidFill>
                                    <a:latin typeface="Cambria Math" panose="02040503050406030204" pitchFamily="18" charset="0"/>
                                  </a:rPr>
                                  <m:t>𝑑</m:t>
                                </m:r>
                              </m:sub>
                            </m:sSub>
                            <m:d>
                              <m:dPr>
                                <m:ctrlPr>
                                  <a:rPr lang="en-US" sz="2000" i="1">
                                    <a:solidFill>
                                      <a:schemeClr val="tx1">
                                        <a:alpha val="60000"/>
                                      </a:schemeClr>
                                    </a:solidFill>
                                    <a:latin typeface="Cambria Math" panose="02040503050406030204" pitchFamily="18" charset="0"/>
                                  </a:rPr>
                                </m:ctrlPr>
                              </m:dPr>
                              <m:e>
                                <m:r>
                                  <a:rPr lang="en-US" sz="2000" b="0" i="1" smtClean="0">
                                    <a:solidFill>
                                      <a:schemeClr val="tx1">
                                        <a:alpha val="60000"/>
                                      </a:schemeClr>
                                    </a:solidFill>
                                    <a:latin typeface="Cambria Math" panose="02040503050406030204" pitchFamily="18" charset="0"/>
                                  </a:rPr>
                                  <m:t>𝑥</m:t>
                                </m:r>
                                <m:r>
                                  <a:rPr lang="en-US" sz="2000" i="1">
                                    <a:solidFill>
                                      <a:schemeClr val="tx1">
                                        <a:alpha val="60000"/>
                                      </a:schemeClr>
                                    </a:solidFill>
                                    <a:latin typeface="Cambria Math" panose="02040503050406030204" pitchFamily="18" charset="0"/>
                                  </a:rPr>
                                  <m:t>′</m:t>
                                </m:r>
                              </m:e>
                            </m:d>
                          </m:e>
                          <m:sup>
                            <m:r>
                              <a:rPr lang="en-US" sz="2000" i="1">
                                <a:solidFill>
                                  <a:schemeClr val="tx1">
                                    <a:alpha val="60000"/>
                                  </a:schemeClr>
                                </a:solidFill>
                                <a:latin typeface="Cambria Math" panose="02040503050406030204" pitchFamily="18" charset="0"/>
                              </a:rPr>
                              <m:t>2</m:t>
                            </m:r>
                          </m:sup>
                        </m:sSup>
                      </m:e>
                    </m:d>
                  </m:oMath>
                </a14:m>
                <a:r>
                  <a:rPr lang="en-US" sz="2000">
                    <a:solidFill>
                      <a:schemeClr val="tx1">
                        <a:alpha val="60000"/>
                      </a:schemeClr>
                    </a:solidFill>
                  </a:rPr>
                  <a:t>.</a:t>
                </a:r>
              </a:p>
            </p:txBody>
          </p:sp>
        </mc:Choice>
        <mc:Fallback xmlns="">
          <p:sp>
            <p:nvSpPr>
              <p:cNvPr id="7" name="TextBox 6">
                <a:extLst>
                  <a:ext uri="{FF2B5EF4-FFF2-40B4-BE49-F238E27FC236}">
                    <a16:creationId xmlns:a16="http://schemas.microsoft.com/office/drawing/2014/main" id="{C8CC190A-B79F-B9EC-9185-C3E9C274605E}"/>
                  </a:ext>
                </a:extLst>
              </p:cNvPr>
              <p:cNvSpPr txBox="1">
                <a:spLocks noRot="1" noChangeAspect="1" noMove="1" noResize="1" noEditPoints="1" noAdjustHandles="1" noChangeArrowheads="1" noChangeShapeType="1" noTextEdit="1"/>
              </p:cNvSpPr>
              <p:nvPr/>
            </p:nvSpPr>
            <p:spPr>
              <a:xfrm>
                <a:off x="849447" y="2098241"/>
                <a:ext cx="10440594" cy="3065904"/>
              </a:xfrm>
              <a:prstGeom prst="rect">
                <a:avLst/>
              </a:prstGeom>
              <a:blipFill>
                <a:blip r:embed="rId2"/>
                <a:stretch>
                  <a:fillRect l="-584" t="-1193" b="-2584"/>
                </a:stretch>
              </a:blipFill>
            </p:spPr>
            <p:txBody>
              <a:bodyPr/>
              <a:lstStyle/>
              <a:p>
                <a:r>
                  <a:rPr lang="en-US">
                    <a:noFill/>
                  </a:rPr>
                  <a:t> </a:t>
                </a:r>
              </a:p>
            </p:txBody>
          </p:sp>
        </mc:Fallback>
      </mc:AlternateContent>
    </p:spTree>
    <p:extLst>
      <p:ext uri="{BB962C8B-B14F-4D97-AF65-F5344CB8AC3E}">
        <p14:creationId xmlns:p14="http://schemas.microsoft.com/office/powerpoint/2010/main" val="2650689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61</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Kết quả thu được</a:t>
            </a:r>
            <a:endParaRPr lang="en-US" sz="2800" dirty="0">
              <a:solidFill>
                <a:schemeClr val="tx1">
                  <a:alpha val="60000"/>
                </a:schemeClr>
              </a:solidFill>
            </a:endParaRPr>
          </a:p>
        </p:txBody>
      </p:sp>
      <p:pic>
        <p:nvPicPr>
          <p:cNvPr id="4098" name="Picture 2">
            <a:extLst>
              <a:ext uri="{FF2B5EF4-FFF2-40B4-BE49-F238E27FC236}">
                <a16:creationId xmlns:a16="http://schemas.microsoft.com/office/drawing/2014/main" id="{088A6293-25FB-7C21-F1F6-BD8E564FE7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8543" y="2112624"/>
            <a:ext cx="9934913" cy="2632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3366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62</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Kết quả thu được</a:t>
            </a:r>
            <a:endParaRPr lang="en-US" sz="2800" dirty="0">
              <a:solidFill>
                <a:schemeClr val="tx1">
                  <a:alpha val="60000"/>
                </a:schemeClr>
              </a:solidFill>
            </a:endParaRPr>
          </a:p>
        </p:txBody>
      </p:sp>
      <p:pic>
        <p:nvPicPr>
          <p:cNvPr id="3074" name="Picture 2" descr="alt text">
            <a:extLst>
              <a:ext uri="{FF2B5EF4-FFF2-40B4-BE49-F238E27FC236}">
                <a16:creationId xmlns:a16="http://schemas.microsoft.com/office/drawing/2014/main" id="{A45E14A0-2A3F-9276-8E49-DA63D3CE48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1974" y="1902759"/>
            <a:ext cx="9545217" cy="3052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725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63</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10" name="Title 13">
            <a:extLst>
              <a:ext uri="{FF2B5EF4-FFF2-40B4-BE49-F238E27FC236}">
                <a16:creationId xmlns:a16="http://schemas.microsoft.com/office/drawing/2014/main" id="{0452608B-D033-3FC6-239D-289D6A2E8FBA}"/>
              </a:ext>
            </a:extLst>
          </p:cNvPr>
          <p:cNvSpPr>
            <a:spLocks noGrp="1"/>
          </p:cNvSpPr>
          <p:nvPr>
            <p:ph type="title"/>
          </p:nvPr>
        </p:nvSpPr>
        <p:spPr>
          <a:xfrm>
            <a:off x="849447" y="296458"/>
            <a:ext cx="3974484" cy="773451"/>
          </a:xfrm>
        </p:spPr>
        <p:txBody>
          <a:bodyPr>
            <a:normAutofit/>
          </a:bodyPr>
          <a:lstStyle/>
          <a:p>
            <a:pPr>
              <a:lnSpc>
                <a:spcPct val="100000"/>
              </a:lnSpc>
            </a:pPr>
            <a:r>
              <a:rPr lang="en-US" sz="3900">
                <a:latin typeface="Bahnschrift" panose="020B0502040204020203" pitchFamily="34" charset="0"/>
              </a:rPr>
              <a:t>PoseAug</a:t>
            </a:r>
            <a:endParaRPr lang="en-US" sz="3900" dirty="0">
              <a:latin typeface="Bahnschrift" panose="020B0502040204020203" pitchFamily="34" charset="0"/>
            </a:endParaRPr>
          </a:p>
        </p:txBody>
      </p:sp>
      <p:sp>
        <p:nvSpPr>
          <p:cNvPr id="11" name="TextBox 10">
            <a:extLst>
              <a:ext uri="{FF2B5EF4-FFF2-40B4-BE49-F238E27FC236}">
                <a16:creationId xmlns:a16="http://schemas.microsoft.com/office/drawing/2014/main" id="{6189B823-950E-B104-95DA-E46213EBCF87}"/>
              </a:ext>
            </a:extLst>
          </p:cNvPr>
          <p:cNvSpPr txBox="1"/>
          <p:nvPr/>
        </p:nvSpPr>
        <p:spPr>
          <a:xfrm>
            <a:off x="849447" y="1362251"/>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Kết quả thu được</a:t>
            </a:r>
            <a:endParaRPr lang="en-US" sz="2800" dirty="0">
              <a:solidFill>
                <a:schemeClr val="tx1">
                  <a:alpha val="60000"/>
                </a:schemeClr>
              </a:solidFill>
            </a:endParaRPr>
          </a:p>
        </p:txBody>
      </p:sp>
      <p:pic>
        <p:nvPicPr>
          <p:cNvPr id="5" name="Picture 4">
            <a:extLst>
              <a:ext uri="{FF2B5EF4-FFF2-40B4-BE49-F238E27FC236}">
                <a16:creationId xmlns:a16="http://schemas.microsoft.com/office/drawing/2014/main" id="{82A86524-5EDC-7CFC-6A24-8077EB807482}"/>
              </a:ext>
            </a:extLst>
          </p:cNvPr>
          <p:cNvPicPr>
            <a:picLocks noChangeAspect="1"/>
          </p:cNvPicPr>
          <p:nvPr/>
        </p:nvPicPr>
        <p:blipFill>
          <a:blip r:embed="rId2"/>
          <a:stretch>
            <a:fillRect/>
          </a:stretch>
        </p:blipFill>
        <p:spPr>
          <a:xfrm>
            <a:off x="3166998" y="1909416"/>
            <a:ext cx="5858003" cy="3646982"/>
          </a:xfrm>
          <a:prstGeom prst="rect">
            <a:avLst/>
          </a:prstGeom>
        </p:spPr>
      </p:pic>
    </p:spTree>
    <p:extLst>
      <p:ext uri="{BB962C8B-B14F-4D97-AF65-F5344CB8AC3E}">
        <p14:creationId xmlns:p14="http://schemas.microsoft.com/office/powerpoint/2010/main" val="2933741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3" y="1570087"/>
            <a:ext cx="3566160" cy="608052"/>
          </a:xfrm>
        </p:spPr>
        <p:txBody>
          <a:bodyPr>
            <a:normAutofit fontScale="90000"/>
          </a:bodyPr>
          <a:lstStyle/>
          <a:p>
            <a:pPr>
              <a:lnSpc>
                <a:spcPct val="100000"/>
              </a:lnSpc>
            </a:pPr>
            <a:r>
              <a:rPr lang="en-US" sz="4300" dirty="0" err="1">
                <a:latin typeface="Bahnschrift" panose="020B0502040204020203" pitchFamily="34" charset="0"/>
              </a:rPr>
              <a:t>Môi</a:t>
            </a:r>
            <a:r>
              <a:rPr lang="en-US" sz="4300" dirty="0">
                <a:latin typeface="Bahnschrift" panose="020B0502040204020203" pitchFamily="34" charset="0"/>
              </a:rPr>
              <a:t> </a:t>
            </a:r>
            <a:r>
              <a:rPr lang="en-US" sz="4300" dirty="0" err="1">
                <a:latin typeface="Bahnschrift" panose="020B0502040204020203" pitchFamily="34" charset="0"/>
              </a:rPr>
              <a:t>trường</a:t>
            </a:r>
            <a:endParaRPr lang="en-US" sz="4300" dirty="0">
              <a:latin typeface="Bahnschrift" panose="020B0502040204020203" pitchFamily="34" charset="0"/>
            </a:endParaRP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1499" y="2501994"/>
            <a:ext cx="4608330" cy="2458195"/>
          </a:xfrm>
        </p:spPr>
        <p:txBody>
          <a:bodyPr/>
          <a:lstStyle/>
          <a:p>
            <a:pPr marL="0" indent="0" algn="just" fontAlgn="base">
              <a:lnSpc>
                <a:spcPct val="80000"/>
              </a:lnSpc>
            </a:pPr>
            <a:r>
              <a:rPr lang="vi-VN" sz="2000" dirty="0"/>
              <a:t>Môi </a:t>
            </a:r>
            <a:r>
              <a:rPr lang="vi-VN" sz="2000" dirty="0" err="1"/>
              <a:t>trường</a:t>
            </a:r>
            <a:r>
              <a:rPr lang="vi-VN" sz="2000" dirty="0"/>
              <a:t> </a:t>
            </a:r>
            <a:r>
              <a:rPr lang="vi-VN" sz="2000" dirty="0" err="1"/>
              <a:t>code</a:t>
            </a:r>
            <a:r>
              <a:rPr lang="vi-VN" sz="2000" dirty="0"/>
              <a:t>: </a:t>
            </a:r>
            <a:r>
              <a:rPr lang="en-US" sz="2000" dirty="0"/>
              <a:t> </a:t>
            </a:r>
            <a:r>
              <a:rPr lang="vi-VN" sz="2000" dirty="0" err="1"/>
              <a:t>VSCode</a:t>
            </a:r>
            <a:r>
              <a:rPr lang="vi-VN" sz="2000" dirty="0"/>
              <a:t>, </a:t>
            </a:r>
            <a:r>
              <a:rPr lang="vi-VN" sz="2000" dirty="0" err="1"/>
              <a:t>Pycharm</a:t>
            </a:r>
            <a:r>
              <a:rPr lang="vi-VN" sz="2000"/>
              <a:t>, Colab</a:t>
            </a:r>
            <a:r>
              <a:rPr lang="en-US" sz="2000"/>
              <a:t>.</a:t>
            </a:r>
            <a:endParaRPr lang="vi-VN" sz="2000" dirty="0"/>
          </a:p>
          <a:p>
            <a:pPr marL="0" indent="0" algn="just" fontAlgn="base">
              <a:lnSpc>
                <a:spcPct val="80000"/>
              </a:lnSpc>
            </a:pPr>
            <a:r>
              <a:rPr lang="vi-VN" sz="2000" dirty="0"/>
              <a:t>HĐH: </a:t>
            </a:r>
            <a:r>
              <a:rPr lang="en-US" sz="2000" dirty="0"/>
              <a:t> </a:t>
            </a:r>
            <a:r>
              <a:rPr lang="vi-VN" sz="2000" dirty="0" err="1"/>
              <a:t>Window</a:t>
            </a:r>
            <a:r>
              <a:rPr lang="vi-VN" sz="2000" dirty="0"/>
              <a:t> (10/11), </a:t>
            </a:r>
            <a:r>
              <a:rPr lang="vi-VN" sz="2000" dirty="0" err="1"/>
              <a:t>Ubuntu</a:t>
            </a:r>
            <a:r>
              <a:rPr lang="vi-VN" sz="2000" dirty="0"/>
              <a:t> (</a:t>
            </a:r>
            <a:r>
              <a:rPr lang="vi-VN" sz="2000" err="1"/>
              <a:t>Linux</a:t>
            </a:r>
            <a:r>
              <a:rPr lang="vi-VN" sz="2000"/>
              <a:t>)</a:t>
            </a:r>
            <a:r>
              <a:rPr lang="en-US" sz="2000"/>
              <a:t>.</a:t>
            </a:r>
            <a:endParaRPr lang="vi-VN" sz="2000" dirty="0"/>
          </a:p>
          <a:p>
            <a:pPr marL="0" indent="0" algn="just" fontAlgn="base">
              <a:lnSpc>
                <a:spcPct val="80000"/>
              </a:lnSpc>
            </a:pPr>
            <a:r>
              <a:rPr lang="vi-VN" sz="2000" dirty="0"/>
              <a:t>Ngôn </a:t>
            </a:r>
            <a:r>
              <a:rPr lang="vi-VN" sz="2000" dirty="0" err="1"/>
              <a:t>ngữ</a:t>
            </a:r>
            <a:r>
              <a:rPr lang="vi-VN" sz="2000" dirty="0"/>
              <a:t>: </a:t>
            </a:r>
            <a:r>
              <a:rPr lang="vi-VN" sz="2000" err="1"/>
              <a:t>Python</a:t>
            </a:r>
            <a:r>
              <a:rPr lang="vi-VN" sz="2000"/>
              <a:t> 3</a:t>
            </a:r>
            <a:r>
              <a:rPr lang="en-US" sz="2000"/>
              <a:t>.</a:t>
            </a:r>
            <a:endParaRPr lang="vi-VN" sz="2000" dirty="0"/>
          </a:p>
          <a:p>
            <a:pPr marL="0" indent="0" algn="just" fontAlgn="base">
              <a:lnSpc>
                <a:spcPct val="80000"/>
              </a:lnSpc>
            </a:pPr>
            <a:r>
              <a:rPr lang="vi-VN" sz="2000" dirty="0" err="1"/>
              <a:t>Khả</a:t>
            </a:r>
            <a:r>
              <a:rPr lang="vi-VN" sz="2000" dirty="0"/>
              <a:t> năng tương </a:t>
            </a:r>
            <a:r>
              <a:rPr lang="vi-VN" sz="2000" dirty="0" err="1"/>
              <a:t>thích</a:t>
            </a:r>
            <a:r>
              <a:rPr lang="vi-VN" sz="2000" dirty="0"/>
              <a:t> </a:t>
            </a:r>
            <a:r>
              <a:rPr lang="vi-VN" sz="2000" dirty="0" err="1"/>
              <a:t>phần</a:t>
            </a:r>
            <a:r>
              <a:rPr lang="vi-VN" sz="2000" dirty="0"/>
              <a:t> </a:t>
            </a:r>
            <a:r>
              <a:rPr lang="vi-VN" sz="2000" dirty="0" err="1"/>
              <a:t>cứng</a:t>
            </a:r>
            <a:r>
              <a:rPr lang="vi-VN" sz="2000" dirty="0"/>
              <a:t>: CUDA (GPU </a:t>
            </a:r>
            <a:r>
              <a:rPr lang="vi-VN" sz="2000" dirty="0" err="1"/>
              <a:t>Nvidia</a:t>
            </a:r>
            <a:r>
              <a:rPr lang="vi-VN" sz="2000" dirty="0"/>
              <a:t>), </a:t>
            </a:r>
            <a:r>
              <a:rPr lang="vi-VN" sz="2000" dirty="0" err="1"/>
              <a:t>OpenCL</a:t>
            </a:r>
            <a:r>
              <a:rPr lang="vi-VN" sz="2000" dirty="0"/>
              <a:t> (GPU AMD) </a:t>
            </a:r>
            <a:r>
              <a:rPr lang="vi-VN" sz="2000" dirty="0" err="1"/>
              <a:t>và</a:t>
            </a:r>
            <a:r>
              <a:rPr lang="vi-VN" sz="2000" dirty="0"/>
              <a:t> </a:t>
            </a:r>
            <a:r>
              <a:rPr lang="vi-VN" sz="2000" dirty="0" err="1"/>
              <a:t>các</a:t>
            </a:r>
            <a:r>
              <a:rPr lang="vi-VN" sz="2000" dirty="0"/>
              <a:t> phiên </a:t>
            </a:r>
            <a:r>
              <a:rPr lang="vi-VN" sz="2000" dirty="0" err="1"/>
              <a:t>bản</a:t>
            </a:r>
            <a:r>
              <a:rPr lang="vi-VN" sz="2000" dirty="0"/>
              <a:t> không </a:t>
            </a:r>
            <a:r>
              <a:rPr lang="vi-VN" sz="2000" dirty="0" err="1"/>
              <a:t>có</a:t>
            </a:r>
            <a:r>
              <a:rPr lang="vi-VN" sz="2000" dirty="0"/>
              <a:t> GPU (</a:t>
            </a:r>
            <a:r>
              <a:rPr lang="vi-VN" sz="2000" dirty="0" err="1"/>
              <a:t>chỉ</a:t>
            </a:r>
            <a:r>
              <a:rPr lang="vi-VN" sz="2000" dirty="0"/>
              <a:t> </a:t>
            </a:r>
            <a:r>
              <a:rPr lang="vi-VN" sz="2000" dirty="0" err="1"/>
              <a:t>dành</a:t>
            </a:r>
            <a:r>
              <a:rPr lang="vi-VN" sz="2000" dirty="0"/>
              <a:t> cho CPU).</a:t>
            </a: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64</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pic>
        <p:nvPicPr>
          <p:cNvPr id="16" name="Picture Placeholder 15">
            <a:extLst>
              <a:ext uri="{FF2B5EF4-FFF2-40B4-BE49-F238E27FC236}">
                <a16:creationId xmlns:a16="http://schemas.microsoft.com/office/drawing/2014/main" id="{3B13D7E4-2736-070C-7A72-3CFED8B40196}"/>
              </a:ext>
            </a:extLst>
          </p:cNvPr>
          <p:cNvPicPr>
            <a:picLocks noGrp="1" noChangeAspect="1"/>
          </p:cNvPicPr>
          <p:nvPr>
            <p:ph type="pic" sz="quarter" idx="13"/>
          </p:nvPr>
        </p:nvPicPr>
        <p:blipFill rotWithShape="1">
          <a:blip r:embed="rId2"/>
          <a:srcRect l="-162" r="-162"/>
          <a:stretch/>
        </p:blipFill>
        <p:spPr>
          <a:xfrm>
            <a:off x="5542519" y="695494"/>
            <a:ext cx="5125678" cy="505466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Date Placeholder 13">
            <a:extLst>
              <a:ext uri="{FF2B5EF4-FFF2-40B4-BE49-F238E27FC236}">
                <a16:creationId xmlns:a16="http://schemas.microsoft.com/office/drawing/2014/main" id="{07986446-C424-5DF6-504C-0FADF45731CD}"/>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789810830"/>
      </p:ext>
    </p:extLst>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3" y="1570087"/>
            <a:ext cx="3566160" cy="608052"/>
          </a:xfrm>
        </p:spPr>
        <p:txBody>
          <a:bodyPr>
            <a:normAutofit/>
          </a:bodyPr>
          <a:lstStyle/>
          <a:p>
            <a:pPr>
              <a:lnSpc>
                <a:spcPct val="100000"/>
              </a:lnSpc>
            </a:pPr>
            <a:r>
              <a:rPr lang="en-US" sz="3900" dirty="0" err="1">
                <a:latin typeface="Bahnschrift" panose="020B0502040204020203" pitchFamily="34" charset="0"/>
              </a:rPr>
              <a:t>Tập</a:t>
            </a:r>
            <a:r>
              <a:rPr lang="en-US" sz="3900" dirty="0">
                <a:latin typeface="Bahnschrift" panose="020B0502040204020203" pitchFamily="34" charset="0"/>
              </a:rPr>
              <a:t> </a:t>
            </a:r>
            <a:r>
              <a:rPr lang="en-US" sz="3900" dirty="0" err="1">
                <a:latin typeface="Bahnschrift" panose="020B0502040204020203" pitchFamily="34" charset="0"/>
              </a:rPr>
              <a:t>dữ</a:t>
            </a:r>
            <a:r>
              <a:rPr lang="en-US" sz="3900" dirty="0">
                <a:latin typeface="Bahnschrift" panose="020B0502040204020203" pitchFamily="34" charset="0"/>
              </a:rPr>
              <a:t> </a:t>
            </a:r>
            <a:r>
              <a:rPr lang="en-US" sz="3900" dirty="0" err="1">
                <a:latin typeface="Bahnschrift" panose="020B0502040204020203" pitchFamily="34" charset="0"/>
              </a:rPr>
              <a:t>liệu</a:t>
            </a:r>
            <a:endParaRPr lang="en-US" sz="3900" dirty="0">
              <a:latin typeface="Bahnschrift" panose="020B0502040204020203" pitchFamily="34" charset="0"/>
            </a:endParaRP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1499" y="2501994"/>
            <a:ext cx="4496362" cy="2458195"/>
          </a:xfrm>
        </p:spPr>
        <p:txBody>
          <a:bodyPr/>
          <a:lstStyle/>
          <a:p>
            <a:pPr marL="0" indent="0" algn="just" fontAlgn="base">
              <a:lnSpc>
                <a:spcPct val="80000"/>
              </a:lnSpc>
            </a:pPr>
            <a:r>
              <a:rPr lang="vi-VN" sz="2000" dirty="0" err="1"/>
              <a:t>Các</a:t>
            </a:r>
            <a:r>
              <a:rPr lang="vi-VN" sz="2000" dirty="0"/>
              <a:t> </a:t>
            </a:r>
            <a:r>
              <a:rPr lang="vi-VN" sz="2000" dirty="0" err="1"/>
              <a:t>tập</a:t>
            </a:r>
            <a:r>
              <a:rPr lang="vi-VN" sz="2000" dirty="0"/>
              <a:t> </a:t>
            </a:r>
            <a:r>
              <a:rPr lang="vi-VN" sz="2000" dirty="0" err="1"/>
              <a:t>dữ</a:t>
            </a:r>
            <a:r>
              <a:rPr lang="vi-VN" sz="2000" dirty="0"/>
              <a:t> </a:t>
            </a:r>
            <a:r>
              <a:rPr lang="vi-VN" sz="2000" dirty="0" err="1"/>
              <a:t>liệu</a:t>
            </a:r>
            <a:r>
              <a:rPr lang="vi-VN" sz="2000" dirty="0"/>
              <a:t> </a:t>
            </a:r>
            <a:r>
              <a:rPr lang="vi-VN" sz="2000" dirty="0" err="1"/>
              <a:t>dáng</a:t>
            </a:r>
            <a:r>
              <a:rPr lang="vi-VN" sz="2000" dirty="0"/>
              <a:t> đi, tư </a:t>
            </a:r>
            <a:r>
              <a:rPr lang="vi-VN" sz="2000" dirty="0" err="1"/>
              <a:t>thế</a:t>
            </a:r>
            <a:r>
              <a:rPr lang="vi-VN" sz="2000" dirty="0"/>
              <a:t> </a:t>
            </a:r>
            <a:r>
              <a:rPr lang="vi-VN" sz="2000" dirty="0" err="1"/>
              <a:t>của</a:t>
            </a:r>
            <a:r>
              <a:rPr lang="vi-VN" sz="2000" dirty="0"/>
              <a:t> </a:t>
            </a:r>
            <a:r>
              <a:rPr lang="vi-VN" sz="2000" dirty="0" err="1"/>
              <a:t>một</a:t>
            </a:r>
            <a:r>
              <a:rPr lang="vi-VN" sz="2000" dirty="0"/>
              <a:t> </a:t>
            </a:r>
            <a:r>
              <a:rPr lang="vi-VN" sz="2000" dirty="0" err="1"/>
              <a:t>hoặc</a:t>
            </a:r>
            <a:r>
              <a:rPr lang="vi-VN" sz="2000" dirty="0"/>
              <a:t> </a:t>
            </a:r>
            <a:r>
              <a:rPr lang="vi-VN" sz="2000" dirty="0" err="1"/>
              <a:t>nhiều</a:t>
            </a:r>
            <a:r>
              <a:rPr lang="vi-VN" sz="2000" dirty="0"/>
              <a:t> </a:t>
            </a:r>
            <a:r>
              <a:rPr lang="vi-VN" sz="2000" err="1"/>
              <a:t>người</a:t>
            </a:r>
            <a:r>
              <a:rPr lang="vi-VN" sz="2000"/>
              <a:t>.</a:t>
            </a:r>
          </a:p>
          <a:p>
            <a:pPr marL="0" indent="0" algn="just" fontAlgn="base">
              <a:lnSpc>
                <a:spcPct val="80000"/>
              </a:lnSpc>
            </a:pPr>
            <a:r>
              <a:rPr lang="en-US" sz="2000"/>
              <a:t>Tập dữ liệu dùng cho PoseAug: Human3.6M (H36M), 3DHP, 3DPW, MPII và LSP</a:t>
            </a:r>
            <a:endParaRPr lang="vi-VN" sz="2000" dirty="0"/>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65</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pic>
        <p:nvPicPr>
          <p:cNvPr id="8196" name="Picture 4" descr="UTD-MHAD Dataset | Papers With Code">
            <a:extLst>
              <a:ext uri="{FF2B5EF4-FFF2-40B4-BE49-F238E27FC236}">
                <a16:creationId xmlns:a16="http://schemas.microsoft.com/office/drawing/2014/main" id="{A968489B-DF5B-43E0-EA1B-4695FCD35C25}"/>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5117" r="5117"/>
          <a:stretch>
            <a:fillRect/>
          </a:stretch>
        </p:blipFill>
        <p:spPr bwMode="auto">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 name="Date Placeholder 13">
            <a:extLst>
              <a:ext uri="{FF2B5EF4-FFF2-40B4-BE49-F238E27FC236}">
                <a16:creationId xmlns:a16="http://schemas.microsoft.com/office/drawing/2014/main" id="{48294115-62DD-4FBF-3821-2918E8805A6C}"/>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591234372"/>
      </p:ext>
    </p:extLst>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43586" y="393299"/>
            <a:ext cx="11097551" cy="1332000"/>
          </a:xfrm>
        </p:spPr>
        <p:txBody>
          <a:bodyPr>
            <a:normAutofit/>
          </a:bodyPr>
          <a:lstStyle/>
          <a:p>
            <a:pPr>
              <a:lnSpc>
                <a:spcPct val="100000"/>
              </a:lnSpc>
            </a:pPr>
            <a:r>
              <a:rPr lang="en-US" sz="3900" err="1">
                <a:latin typeface="Bahnschrift" panose="020B0502040204020203" pitchFamily="34" charset="0"/>
              </a:rPr>
              <a:t>Tham</a:t>
            </a:r>
            <a:r>
              <a:rPr lang="en-US" sz="3900">
                <a:latin typeface="Bahnschrift" panose="020B0502040204020203" pitchFamily="34" charset="0"/>
              </a:rPr>
              <a:t> khảo</a:t>
            </a:r>
            <a:endParaRPr lang="en-US" sz="3900" dirty="0">
              <a:latin typeface="Bahnschrift" panose="020B0502040204020203" pitchFamily="34" charset="0"/>
            </a:endParaRP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1196549"/>
            <a:ext cx="10941155" cy="5092491"/>
          </a:xfrm>
        </p:spPr>
        <p:txBody>
          <a:bodyPr/>
          <a:lstStyle/>
          <a:p>
            <a:pPr marL="0" indent="0" rtl="0">
              <a:spcBef>
                <a:spcPts val="1200"/>
              </a:spcBef>
              <a:spcAft>
                <a:spcPts val="1200"/>
              </a:spcAft>
              <a:buNone/>
            </a:pPr>
            <a:r>
              <a:rPr lang="en-US" sz="1800">
                <a:solidFill>
                  <a:srgbClr val="00B0F0"/>
                </a:solidFill>
                <a:ea typeface="+mj-ea"/>
                <a:cs typeface="+mj-cs"/>
              </a:rPr>
              <a:t>[1] </a:t>
            </a:r>
            <a:r>
              <a:rPr lang="en-US" sz="1800">
                <a:solidFill>
                  <a:srgbClr val="00B0F0"/>
                </a:solidFill>
                <a:ea typeface="+mj-ea"/>
                <a:cs typeface="+mj-cs"/>
                <a:hlinkClick r:id="rId3">
                  <a:extLst>
                    <a:ext uri="{A12FA001-AC4F-418D-AE19-62706E023703}">
                      <ahyp:hlinkClr xmlns:ahyp="http://schemas.microsoft.com/office/drawing/2018/hyperlinkcolor" val="tx"/>
                    </a:ext>
                  </a:extLst>
                </a:hlinkClick>
              </a:rPr>
              <a:t>https://viblo.asia/p/nhan-dien-hanh-dong-nguoi-qua-detectron2-va-lstm-1Je5E6xYKnL</a:t>
            </a:r>
            <a:endParaRPr lang="en-US" sz="1800" dirty="0">
              <a:solidFill>
                <a:srgbClr val="00B0F0"/>
              </a:solidFill>
              <a:ea typeface="+mj-ea"/>
              <a:cs typeface="+mj-cs"/>
            </a:endParaRPr>
          </a:p>
          <a:p>
            <a:pPr marL="0" indent="0" rtl="0">
              <a:spcBef>
                <a:spcPts val="1200"/>
              </a:spcBef>
              <a:spcAft>
                <a:spcPts val="1200"/>
              </a:spcAft>
              <a:buNone/>
            </a:pPr>
            <a:r>
              <a:rPr lang="en-US" sz="1800">
                <a:solidFill>
                  <a:srgbClr val="00B0F0"/>
                </a:solidFill>
                <a:ea typeface="+mj-ea"/>
                <a:cs typeface="+mj-cs"/>
              </a:rPr>
              <a:t>[2] </a:t>
            </a:r>
            <a:r>
              <a:rPr lang="en-US" sz="1800">
                <a:solidFill>
                  <a:srgbClr val="00B0F0"/>
                </a:solidFill>
                <a:ea typeface="+mj-ea"/>
                <a:cs typeface="+mj-cs"/>
                <a:hlinkClick r:id="rId4">
                  <a:extLst>
                    <a:ext uri="{A12FA001-AC4F-418D-AE19-62706E023703}">
                      <ahyp:hlinkClr xmlns:ahyp="http://schemas.microsoft.com/office/drawing/2018/hyperlinkcolor" val="tx"/>
                    </a:ext>
                  </a:extLst>
                </a:hlinkClick>
              </a:rPr>
              <a:t>https://itnavi.com.vn/blog/nhan-dien-hanh-dong-cua-nguoi-voi-deep-learnin</a:t>
            </a:r>
            <a:endParaRPr lang="en-US" sz="1800" dirty="0">
              <a:solidFill>
                <a:srgbClr val="00B0F0"/>
              </a:solidFill>
              <a:ea typeface="+mj-ea"/>
              <a:cs typeface="+mj-cs"/>
            </a:endParaRPr>
          </a:p>
          <a:p>
            <a:pPr marL="0" indent="0" rtl="0">
              <a:spcBef>
                <a:spcPts val="1200"/>
              </a:spcBef>
              <a:spcAft>
                <a:spcPts val="1200"/>
              </a:spcAft>
              <a:buNone/>
            </a:pPr>
            <a:r>
              <a:rPr lang="en-US" sz="1800">
                <a:solidFill>
                  <a:srgbClr val="00B0F0"/>
                </a:solidFill>
                <a:ea typeface="+mj-ea"/>
                <a:cs typeface="+mj-cs"/>
              </a:rPr>
              <a:t>[3] </a:t>
            </a:r>
            <a:r>
              <a:rPr lang="en-US" sz="1800">
                <a:solidFill>
                  <a:srgbClr val="00B0F0"/>
                </a:solidFill>
                <a:ea typeface="+mj-ea"/>
                <a:cs typeface="+mj-cs"/>
                <a:hlinkClick r:id="rId5">
                  <a:extLst>
                    <a:ext uri="{A12FA001-AC4F-418D-AE19-62706E023703}">
                      <ahyp:hlinkClr xmlns:ahyp="http://schemas.microsoft.com/office/drawing/2018/hyperlinkcolor" val="tx"/>
                    </a:ext>
                  </a:extLst>
                </a:hlinkClick>
              </a:rPr>
              <a:t>https://github.com/CMU-Perceptual-Computing-Lab/openpose</a:t>
            </a:r>
            <a:endParaRPr lang="en-US" sz="1800" dirty="0">
              <a:solidFill>
                <a:srgbClr val="00B0F0"/>
              </a:solidFill>
              <a:ea typeface="+mj-ea"/>
              <a:cs typeface="+mj-cs"/>
            </a:endParaRPr>
          </a:p>
          <a:p>
            <a:pPr marL="0" indent="0">
              <a:spcBef>
                <a:spcPts val="1200"/>
              </a:spcBef>
              <a:spcAft>
                <a:spcPts val="1200"/>
              </a:spcAft>
              <a:buNone/>
            </a:pPr>
            <a:r>
              <a:rPr lang="en-US" sz="1800">
                <a:solidFill>
                  <a:srgbClr val="00B0F0"/>
                </a:solidFill>
                <a:ea typeface="+mj-ea"/>
                <a:cs typeface="+mj-cs"/>
              </a:rPr>
              <a:t>[4] </a:t>
            </a:r>
            <a:r>
              <a:rPr lang="en-US" sz="1800">
                <a:solidFill>
                  <a:srgbClr val="00B0F0"/>
                </a:solidFill>
                <a:ea typeface="+mj-ea"/>
                <a:cs typeface="+mj-cs"/>
                <a:hlinkClick r:id="rId6">
                  <a:extLst>
                    <a:ext uri="{A12FA001-AC4F-418D-AE19-62706E023703}">
                      <ahyp:hlinkClr xmlns:ahyp="http://schemas.microsoft.com/office/drawing/2018/hyperlinkcolor" val="tx"/>
                    </a:ext>
                  </a:extLst>
                </a:hlinkClick>
              </a:rPr>
              <a:t>https://github.com/ShivamThukral/3D-Human-Pose-Estimation-from-2D-image/tree/master/Project</a:t>
            </a:r>
            <a:endParaRPr lang="en-US" sz="1800">
              <a:solidFill>
                <a:srgbClr val="00B0F0"/>
              </a:solidFill>
              <a:ea typeface="+mj-ea"/>
              <a:cs typeface="+mj-cs"/>
            </a:endParaRPr>
          </a:p>
          <a:p>
            <a:pPr marL="0" indent="0">
              <a:spcBef>
                <a:spcPts val="1200"/>
              </a:spcBef>
              <a:spcAft>
                <a:spcPts val="1200"/>
              </a:spcAft>
              <a:buNone/>
            </a:pPr>
            <a:r>
              <a:rPr lang="en-US" sz="1800"/>
              <a:t>[5] Dinh Dong Luong. </a:t>
            </a:r>
            <a:r>
              <a:rPr lang="en-US" sz="1800" i="1"/>
              <a:t>Human Pose Recognition using Geodesic Distance and Color Features with Depth Camera</a:t>
            </a:r>
            <a:r>
              <a:rPr lang="en-US" sz="1800"/>
              <a:t>. In Nha Trang University, 2017. </a:t>
            </a:r>
          </a:p>
          <a:p>
            <a:pPr marL="0" indent="0">
              <a:spcBef>
                <a:spcPts val="1200"/>
              </a:spcBef>
              <a:spcAft>
                <a:spcPts val="1200"/>
              </a:spcAft>
              <a:buNone/>
            </a:pPr>
            <a:r>
              <a:rPr lang="en-US" sz="1800">
                <a:solidFill>
                  <a:srgbClr val="00B0F0"/>
                </a:solidFill>
                <a:ea typeface="+mj-ea"/>
                <a:cs typeface="+mj-cs"/>
              </a:rPr>
              <a:t>[6] </a:t>
            </a:r>
            <a:r>
              <a:rPr lang="en-US" sz="1800">
                <a:solidFill>
                  <a:srgbClr val="00B0F0"/>
                </a:solidFill>
                <a:ea typeface="+mj-ea"/>
                <a:cs typeface="+mj-cs"/>
                <a:hlinkClick r:id="rId7"/>
              </a:rPr>
              <a:t>https://github.com/jfzhang95/PoseAug</a:t>
            </a:r>
            <a:r>
              <a:rPr lang="en-US" sz="1800">
                <a:solidFill>
                  <a:srgbClr val="00B0F0"/>
                </a:solidFill>
                <a:ea typeface="+mj-ea"/>
                <a:cs typeface="+mj-cs"/>
              </a:rPr>
              <a:t> </a:t>
            </a:r>
          </a:p>
          <a:p>
            <a:pPr marL="0" indent="0">
              <a:spcBef>
                <a:spcPts val="1200"/>
              </a:spcBef>
              <a:spcAft>
                <a:spcPts val="1200"/>
              </a:spcAft>
              <a:buNone/>
            </a:pPr>
            <a:r>
              <a:rPr lang="en-US" sz="1800"/>
              <a:t>[7] Kehong Gong, Jianfeng Zhang và Jiashi Feng. </a:t>
            </a:r>
            <a:r>
              <a:rPr lang="en-US" sz="1800" i="1"/>
              <a:t>PoseAug:  A Differentiable Pose Augmentation Framework for 3D Human Pose Estimation</a:t>
            </a:r>
            <a:r>
              <a:rPr lang="en-US" sz="1800"/>
              <a:t>. In </a:t>
            </a:r>
            <a:r>
              <a:rPr lang="en-US" sz="1800" i="1"/>
              <a:t>CVPR</a:t>
            </a:r>
            <a:r>
              <a:rPr lang="en-US" sz="1800"/>
              <a:t>, 2021.</a:t>
            </a:r>
          </a:p>
          <a:p>
            <a:pPr marL="0" indent="0">
              <a:spcBef>
                <a:spcPts val="1200"/>
              </a:spcBef>
              <a:spcAft>
                <a:spcPts val="1200"/>
              </a:spcAft>
              <a:buNone/>
            </a:pPr>
            <a:r>
              <a:rPr lang="en-US" sz="1800"/>
              <a:t>cùng các nguồn tài liệu, website khác.</a:t>
            </a:r>
          </a:p>
          <a:p>
            <a:pPr marL="0" indent="0">
              <a:spcBef>
                <a:spcPts val="1200"/>
              </a:spcBef>
              <a:spcAft>
                <a:spcPts val="1200"/>
              </a:spcAft>
              <a:buNone/>
            </a:pPr>
            <a:endParaRPr lang="en-US" sz="1800"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Footer Placeholder 13">
            <a:extLst>
              <a:ext uri="{FF2B5EF4-FFF2-40B4-BE49-F238E27FC236}">
                <a16:creationId xmlns:a16="http://schemas.microsoft.com/office/drawing/2014/main" id="{E39C063D-D285-BBB5-9633-030640B9864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3" name="Date Placeholder 13">
            <a:extLst>
              <a:ext uri="{FF2B5EF4-FFF2-40B4-BE49-F238E27FC236}">
                <a16:creationId xmlns:a16="http://schemas.microsoft.com/office/drawing/2014/main" id="{74D98F80-6CF6-EAC1-6D2A-F23B280C7E2B}"/>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3667968582"/>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pPr algn="ctr"/>
            <a:r>
              <a:rPr lang="en-US">
                <a:latin typeface="Walbaum Display (Headings)"/>
              </a:rPr>
              <a:t>Thank You!</a:t>
            </a:r>
            <a:endParaRPr lang="en-US" dirty="0">
              <a:latin typeface="Walbaum Display (Headings)"/>
            </a:endParaRP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320041" y="3827610"/>
            <a:ext cx="5994496" cy="2265216"/>
          </a:xfrm>
        </p:spPr>
        <p:txBody>
          <a:bodyPr/>
          <a:lstStyle/>
          <a:p>
            <a:pPr algn="ctr"/>
            <a:r>
              <a:rPr lang="en-US" dirty="0" err="1">
                <a:latin typeface="Bahnschrift SemiBold" panose="020B0502040204020203" pitchFamily="34" charset="0"/>
              </a:rPr>
              <a:t>Cảm</a:t>
            </a:r>
            <a:r>
              <a:rPr lang="en-US" dirty="0">
                <a:latin typeface="Bahnschrift SemiBold" panose="020B0502040204020203" pitchFamily="34" charset="0"/>
              </a:rPr>
              <a:t> </a:t>
            </a:r>
            <a:r>
              <a:rPr lang="en-US" dirty="0" err="1">
                <a:latin typeface="Bahnschrift SemiBold" panose="020B0502040204020203" pitchFamily="34" charset="0"/>
              </a:rPr>
              <a:t>ơn</a:t>
            </a:r>
            <a:r>
              <a:rPr lang="en-US" dirty="0">
                <a:latin typeface="Bahnschrift SemiBold" panose="020B0502040204020203" pitchFamily="34" charset="0"/>
              </a:rPr>
              <a:t> </a:t>
            </a:r>
            <a:r>
              <a:rPr lang="en-US" err="1">
                <a:latin typeface="Bahnschrift SemiBold" panose="020B0502040204020203" pitchFamily="34" charset="0"/>
              </a:rPr>
              <a:t>thầy</a:t>
            </a:r>
            <a:r>
              <a:rPr lang="en-US">
                <a:latin typeface="Bahnschrift SemiBold" panose="020B0502040204020203" pitchFamily="34" charset="0"/>
              </a:rPr>
              <a:t> và </a:t>
            </a:r>
            <a:r>
              <a:rPr lang="en-US" dirty="0" err="1">
                <a:latin typeface="Bahnschrift SemiBold" panose="020B0502040204020203" pitchFamily="34" charset="0"/>
              </a:rPr>
              <a:t>các</a:t>
            </a:r>
            <a:r>
              <a:rPr lang="en-US" dirty="0">
                <a:latin typeface="Bahnschrift SemiBold" panose="020B0502040204020203" pitchFamily="34" charset="0"/>
              </a:rPr>
              <a:t> </a:t>
            </a:r>
            <a:r>
              <a:rPr lang="en-US" dirty="0" err="1">
                <a:latin typeface="Bahnschrift SemiBold" panose="020B0502040204020203" pitchFamily="34" charset="0"/>
              </a:rPr>
              <a:t>bạn</a:t>
            </a:r>
            <a:r>
              <a:rPr lang="en-US" dirty="0">
                <a:latin typeface="Bahnschrift SemiBold" panose="020B0502040204020203" pitchFamily="34" charset="0"/>
              </a:rPr>
              <a:t> </a:t>
            </a:r>
            <a:r>
              <a:rPr lang="en-US" dirty="0" err="1">
                <a:latin typeface="Bahnschrift SemiBold" panose="020B0502040204020203" pitchFamily="34" charset="0"/>
              </a:rPr>
              <a:t>đã</a:t>
            </a:r>
            <a:r>
              <a:rPr lang="en-US" dirty="0">
                <a:latin typeface="Bahnschrift SemiBold" panose="020B0502040204020203" pitchFamily="34" charset="0"/>
              </a:rPr>
              <a:t> </a:t>
            </a:r>
            <a:r>
              <a:rPr lang="en-US" dirty="0" err="1">
                <a:latin typeface="Bahnschrift SemiBold" panose="020B0502040204020203" pitchFamily="34" charset="0"/>
              </a:rPr>
              <a:t>chú</a:t>
            </a:r>
            <a:r>
              <a:rPr lang="en-US" dirty="0">
                <a:latin typeface="Bahnschrift SemiBold" panose="020B0502040204020203" pitchFamily="34" charset="0"/>
              </a:rPr>
              <a:t> ý </a:t>
            </a:r>
            <a:r>
              <a:rPr lang="en-US" dirty="0" err="1">
                <a:latin typeface="Bahnschrift SemiBold" panose="020B0502040204020203" pitchFamily="34" charset="0"/>
              </a:rPr>
              <a:t>lắng</a:t>
            </a:r>
            <a:r>
              <a:rPr lang="en-US" dirty="0">
                <a:latin typeface="Bahnschrift SemiBold" panose="020B0502040204020203" pitchFamily="34" charset="0"/>
              </a:rPr>
              <a:t> </a:t>
            </a:r>
            <a:r>
              <a:rPr lang="en-US" dirty="0" err="1">
                <a:latin typeface="Bahnschrift SemiBold" panose="020B0502040204020203" pitchFamily="34" charset="0"/>
              </a:rPr>
              <a:t>nghe</a:t>
            </a:r>
            <a:endParaRPr lang="en-US" dirty="0">
              <a:latin typeface="Bahnschrift SemiBold" panose="020B0502040204020203" pitchFamily="34" charset="0"/>
            </a:endParaRP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67</a:t>
            </a:fld>
            <a:endParaRPr lang="en-US"/>
          </a:p>
        </p:txBody>
      </p:sp>
    </p:spTree>
    <p:extLst>
      <p:ext uri="{BB962C8B-B14F-4D97-AF65-F5344CB8AC3E}">
        <p14:creationId xmlns:p14="http://schemas.microsoft.com/office/powerpoint/2010/main" val="324779884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a:latin typeface="Bahnschrift" panose="020B0502040204020203" pitchFamily="34" charset="0"/>
                <a:cs typeface="Times New Roman" panose="02020603050405020304" pitchFamily="18" charset="0"/>
              </a:rPr>
              <a:t>Định nghĩa</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Date Placeholder 13">
            <a:extLst>
              <a:ext uri="{FF2B5EF4-FFF2-40B4-BE49-F238E27FC236}">
                <a16:creationId xmlns:a16="http://schemas.microsoft.com/office/drawing/2014/main" id="{DFBA608B-D067-C0A2-BC99-2344816B5DD6}"/>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208803864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a:latin typeface="Bahnschrift" panose="020B0502040204020203" pitchFamily="34" charset="0"/>
                <a:cs typeface="Times New Roman" panose="02020603050405020304" pitchFamily="18" charset="0"/>
              </a:rPr>
              <a:t>Định nghĩa</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8</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545137" cy="3513900"/>
          </a:xfrm>
        </p:spPr>
        <p:txBody>
          <a:bodyPr vert="horz" wrap="square" lIns="0" tIns="0" rIns="0" bIns="0" rtlCol="0">
            <a:normAutofit/>
          </a:bodyPr>
          <a:lstStyle/>
          <a:p>
            <a:pPr marL="0" indent="0" algn="just" fontAlgn="base">
              <a:lnSpc>
                <a:spcPct val="80000"/>
              </a:lnSpc>
            </a:pPr>
            <a:r>
              <a:rPr lang="vi-VN" sz="2000" dirty="0" err="1"/>
              <a:t>Một</a:t>
            </a:r>
            <a:r>
              <a:rPr lang="vi-VN" sz="2000" dirty="0"/>
              <a:t> mô </a:t>
            </a:r>
            <a:r>
              <a:rPr lang="vi-VN" sz="2000" dirty="0" err="1"/>
              <a:t>hình</a:t>
            </a:r>
            <a:r>
              <a:rPr lang="vi-VN" sz="2000" dirty="0"/>
              <a:t> </a:t>
            </a:r>
            <a:r>
              <a:rPr lang="vi-VN" sz="2000" dirty="0" err="1"/>
              <a:t>nhận</a:t>
            </a:r>
            <a:r>
              <a:rPr lang="vi-VN" sz="2000" dirty="0"/>
              <a:t> </a:t>
            </a:r>
            <a:r>
              <a:rPr lang="vi-VN" sz="2000" dirty="0" err="1"/>
              <a:t>dạng</a:t>
            </a:r>
            <a:r>
              <a:rPr lang="vi-VN" sz="2000" dirty="0"/>
              <a:t> </a:t>
            </a:r>
            <a:r>
              <a:rPr lang="vi-VN" sz="2000" dirty="0" err="1"/>
              <a:t>có</a:t>
            </a:r>
            <a:r>
              <a:rPr lang="vi-VN" sz="2000" dirty="0"/>
              <a:t> </a:t>
            </a:r>
            <a:r>
              <a:rPr lang="vi-VN" sz="2000" dirty="0" err="1"/>
              <a:t>nhiệm</a:t>
            </a:r>
            <a:r>
              <a:rPr lang="vi-VN" sz="2000" dirty="0"/>
              <a:t> </a:t>
            </a:r>
            <a:r>
              <a:rPr lang="vi-VN" sz="2000" dirty="0" err="1"/>
              <a:t>vụ</a:t>
            </a:r>
            <a:r>
              <a:rPr lang="vi-VN" sz="2000" dirty="0"/>
              <a:t> </a:t>
            </a:r>
            <a:r>
              <a:rPr lang="vi-VN" sz="2000" b="1" dirty="0" err="1"/>
              <a:t>xác</a:t>
            </a:r>
            <a:r>
              <a:rPr lang="vi-VN" sz="2000" b="1" dirty="0"/>
              <a:t> </a:t>
            </a:r>
            <a:r>
              <a:rPr lang="vi-VN" sz="2000" b="1" dirty="0" err="1"/>
              <a:t>định</a:t>
            </a:r>
            <a:r>
              <a:rPr lang="vi-VN" sz="2000" b="1" dirty="0"/>
              <a:t> </a:t>
            </a:r>
            <a:r>
              <a:rPr lang="vi-VN" sz="2000" dirty="0" err="1"/>
              <a:t>và</a:t>
            </a:r>
            <a:r>
              <a:rPr lang="vi-VN" sz="2000" dirty="0"/>
              <a:t> </a:t>
            </a:r>
            <a:r>
              <a:rPr lang="vi-VN" sz="2000" b="1" dirty="0"/>
              <a:t>phân </a:t>
            </a:r>
            <a:r>
              <a:rPr lang="vi-VN" sz="2000" b="1" dirty="0" err="1"/>
              <a:t>biệt</a:t>
            </a:r>
            <a:r>
              <a:rPr lang="vi-VN" sz="2000" b="1" dirty="0"/>
              <a:t> </a:t>
            </a:r>
            <a:r>
              <a:rPr lang="vi-VN" sz="2000" dirty="0" err="1"/>
              <a:t>các</a:t>
            </a:r>
            <a:r>
              <a:rPr lang="vi-VN" sz="2000" dirty="0"/>
              <a:t> </a:t>
            </a:r>
            <a:r>
              <a:rPr lang="vi-VN" sz="2000" dirty="0" err="1"/>
              <a:t>khớp</a:t>
            </a:r>
            <a:r>
              <a:rPr lang="vi-VN" sz="2000" dirty="0"/>
              <a:t> (</a:t>
            </a:r>
            <a:r>
              <a:rPr lang="vi-VN" sz="2000" dirty="0" err="1"/>
              <a:t>joints</a:t>
            </a:r>
            <a:r>
              <a:rPr lang="vi-VN" sz="2000" dirty="0"/>
              <a:t>) </a:t>
            </a:r>
            <a:r>
              <a:rPr lang="vi-VN" sz="2000" dirty="0" err="1"/>
              <a:t>của</a:t>
            </a:r>
            <a:r>
              <a:rPr lang="vi-VN" sz="2000" dirty="0"/>
              <a:t> cơ </a:t>
            </a:r>
            <a:r>
              <a:rPr lang="vi-VN" sz="2000" dirty="0" err="1"/>
              <a:t>thể</a:t>
            </a:r>
            <a:r>
              <a:rPr lang="vi-VN" sz="2000" dirty="0"/>
              <a:t> </a:t>
            </a:r>
            <a:r>
              <a:rPr lang="vi-VN" sz="2000" dirty="0" err="1"/>
              <a:t>người</a:t>
            </a:r>
            <a:r>
              <a:rPr lang="vi-VN" sz="2000" dirty="0"/>
              <a:t> </a:t>
            </a:r>
            <a:r>
              <a:rPr lang="vi-VN" sz="2000" b="1" dirty="0"/>
              <a:t>(</a:t>
            </a:r>
            <a:r>
              <a:rPr lang="vi-VN" sz="2000" b="1" dirty="0" err="1"/>
              <a:t>các</a:t>
            </a:r>
            <a:r>
              <a:rPr lang="vi-VN" sz="2000" b="1" dirty="0"/>
              <a:t> </a:t>
            </a:r>
            <a:r>
              <a:rPr lang="vi-VN" sz="2000" b="1" dirty="0" err="1"/>
              <a:t>keypoints</a:t>
            </a:r>
            <a:r>
              <a:rPr lang="vi-VN" sz="2000" b="1" dirty="0"/>
              <a:t>)</a:t>
            </a:r>
            <a:r>
              <a:rPr lang="en-US" sz="2000" dirty="0"/>
              <a:t>.</a:t>
            </a:r>
          </a:p>
          <a:p>
            <a:pPr marL="0" indent="0" algn="just" fontAlgn="base">
              <a:lnSpc>
                <a:spcPct val="80000"/>
              </a:lnSpc>
            </a:pPr>
            <a:r>
              <a:rPr lang="en-US" sz="2000" dirty="0"/>
              <a:t>L</a:t>
            </a:r>
            <a:r>
              <a:rPr lang="vi-VN" sz="2000" dirty="0" err="1"/>
              <a:t>iên</a:t>
            </a:r>
            <a:r>
              <a:rPr lang="vi-VN" sz="2000" dirty="0"/>
              <a:t> </a:t>
            </a:r>
            <a:r>
              <a:rPr lang="vi-VN" sz="2000" dirty="0" err="1"/>
              <a:t>kết</a:t>
            </a:r>
            <a:r>
              <a:rPr lang="vi-VN" sz="2000" dirty="0"/>
              <a:t> </a:t>
            </a:r>
            <a:r>
              <a:rPr lang="vi-VN" sz="2000" dirty="0" err="1"/>
              <a:t>giữa</a:t>
            </a:r>
            <a:r>
              <a:rPr lang="vi-VN" sz="2000" dirty="0"/>
              <a:t> </a:t>
            </a:r>
            <a:r>
              <a:rPr lang="vi-VN" sz="2000" dirty="0" err="1"/>
              <a:t>các</a:t>
            </a:r>
            <a:r>
              <a:rPr lang="vi-VN" sz="2000" dirty="0"/>
              <a:t> </a:t>
            </a:r>
            <a:r>
              <a:rPr lang="vi-VN" sz="2000" dirty="0" err="1"/>
              <a:t>keypoint</a:t>
            </a:r>
            <a:r>
              <a:rPr lang="vi-VN" sz="2000" dirty="0"/>
              <a:t> </a:t>
            </a:r>
            <a:r>
              <a:rPr lang="vi-VN" sz="2000" dirty="0" err="1"/>
              <a:t>được</a:t>
            </a:r>
            <a:r>
              <a:rPr lang="vi-VN" sz="2000" dirty="0"/>
              <a:t> </a:t>
            </a:r>
            <a:r>
              <a:rPr lang="vi-VN" sz="2000" dirty="0" err="1"/>
              <a:t>gọi</a:t>
            </a:r>
            <a:r>
              <a:rPr lang="vi-VN" sz="2000" dirty="0"/>
              <a:t> </a:t>
            </a:r>
            <a:r>
              <a:rPr lang="vi-VN" sz="2000" dirty="0" err="1"/>
              <a:t>là</a:t>
            </a:r>
            <a:r>
              <a:rPr lang="vi-VN" sz="2000" dirty="0"/>
              <a:t> </a:t>
            </a:r>
            <a:r>
              <a:rPr lang="vi-VN" sz="2000" b="1" dirty="0" err="1"/>
              <a:t>pairs</a:t>
            </a:r>
            <a:r>
              <a:rPr lang="vi-VN" sz="2000" dirty="0"/>
              <a:t>. </a:t>
            </a:r>
            <a:endParaRPr lang="en-US" sz="2000" dirty="0"/>
          </a:p>
          <a:p>
            <a:pPr marL="0" indent="0" algn="just" fontAlgn="base">
              <a:lnSpc>
                <a:spcPct val="80000"/>
              </a:lnSpc>
            </a:pPr>
            <a:r>
              <a:rPr lang="vi-VN" sz="2000" dirty="0"/>
              <a:t>Khi </a:t>
            </a:r>
            <a:r>
              <a:rPr lang="vi-VN" sz="2000" dirty="0" err="1"/>
              <a:t>kết</a:t>
            </a:r>
            <a:r>
              <a:rPr lang="vi-VN" sz="2000" dirty="0"/>
              <a:t> </a:t>
            </a:r>
            <a:r>
              <a:rPr lang="vi-VN" sz="2000" dirty="0" err="1"/>
              <a:t>nối</a:t>
            </a:r>
            <a:r>
              <a:rPr lang="vi-VN" sz="2000" dirty="0"/>
              <a:t> </a:t>
            </a:r>
            <a:r>
              <a:rPr lang="vi-VN" sz="2000" dirty="0" err="1"/>
              <a:t>keypoints</a:t>
            </a:r>
            <a:r>
              <a:rPr lang="vi-VN" sz="2000" dirty="0"/>
              <a:t> </a:t>
            </a:r>
            <a:r>
              <a:rPr lang="vi-VN" sz="2000" dirty="0" err="1"/>
              <a:t>và</a:t>
            </a:r>
            <a:r>
              <a:rPr lang="vi-VN" sz="2000" dirty="0"/>
              <a:t> </a:t>
            </a:r>
            <a:r>
              <a:rPr lang="vi-VN" sz="2000" dirty="0" err="1"/>
              <a:t>pairs</a:t>
            </a:r>
            <a:r>
              <a:rPr lang="vi-VN" sz="2000" dirty="0"/>
              <a:t> ta thu </a:t>
            </a:r>
            <a:r>
              <a:rPr lang="vi-VN" sz="2000" dirty="0" err="1"/>
              <a:t>được</a:t>
            </a:r>
            <a:r>
              <a:rPr lang="vi-VN" sz="2000" dirty="0"/>
              <a:t> </a:t>
            </a:r>
            <a:r>
              <a:rPr lang="vi-VN" sz="2000" dirty="0" err="1"/>
              <a:t>một</a:t>
            </a:r>
            <a:r>
              <a:rPr lang="vi-VN" sz="2000" dirty="0"/>
              <a:t> sơ </a:t>
            </a:r>
            <a:r>
              <a:rPr lang="vi-VN" sz="2000" dirty="0" err="1"/>
              <a:t>đồ</a:t>
            </a:r>
            <a:r>
              <a:rPr lang="vi-VN" sz="2000" dirty="0"/>
              <a:t> </a:t>
            </a:r>
            <a:r>
              <a:rPr lang="vi-VN" sz="2000" dirty="0" err="1"/>
              <a:t>giống</a:t>
            </a:r>
            <a:r>
              <a:rPr lang="vi-VN" sz="2000" dirty="0"/>
              <a:t> khung xương cơ </a:t>
            </a:r>
            <a:r>
              <a:rPr lang="vi-VN" sz="2000" dirty="0" err="1"/>
              <a:t>thể</a:t>
            </a:r>
            <a:r>
              <a:rPr lang="vi-VN" sz="2000" dirty="0"/>
              <a:t> </a:t>
            </a:r>
            <a:r>
              <a:rPr lang="vi-VN" sz="2000" dirty="0" err="1"/>
              <a:t>người</a:t>
            </a:r>
            <a:r>
              <a:rPr lang="vi-VN" sz="2000" dirty="0"/>
              <a:t> </a:t>
            </a:r>
            <a:r>
              <a:rPr lang="vi-VN" sz="2000" b="1" dirty="0"/>
              <a:t>(</a:t>
            </a:r>
            <a:r>
              <a:rPr lang="vi-VN" sz="2000" b="1" err="1"/>
              <a:t>skeleton</a:t>
            </a:r>
            <a:r>
              <a:rPr lang="vi-VN" sz="2000" b="1"/>
              <a:t>)</a:t>
            </a:r>
            <a:r>
              <a:rPr lang="en-US" sz="2000"/>
              <a:t>.</a:t>
            </a:r>
            <a:r>
              <a:rPr lang="vi-VN" sz="2000"/>
              <a:t> </a:t>
            </a:r>
            <a:endParaRPr lang="en-US" sz="2000" dirty="0"/>
          </a:p>
          <a:p>
            <a:pPr marL="0" indent="0" algn="just" fontAlgn="base">
              <a:lnSpc>
                <a:spcPct val="80000"/>
              </a:lnSpc>
            </a:pPr>
            <a:r>
              <a:rPr lang="en-US" sz="2000" dirty="0"/>
              <a:t>N</a:t>
            </a:r>
            <a:r>
              <a:rPr lang="vi-VN" sz="2000" dirty="0" err="1"/>
              <a:t>hiều</a:t>
            </a:r>
            <a:r>
              <a:rPr lang="vi-VN" sz="2000" dirty="0"/>
              <a:t> </a:t>
            </a:r>
            <a:r>
              <a:rPr lang="vi-VN" sz="2000" dirty="0" err="1"/>
              <a:t>skeleton</a:t>
            </a:r>
            <a:r>
              <a:rPr lang="vi-VN" sz="2000" dirty="0"/>
              <a:t> </a:t>
            </a:r>
            <a:r>
              <a:rPr lang="vi-VN" sz="2000"/>
              <a:t>trong </a:t>
            </a:r>
            <a:r>
              <a:rPr lang="en-US" sz="2000"/>
              <a:t>một</a:t>
            </a:r>
            <a:r>
              <a:rPr lang="vi-VN" sz="2000"/>
              <a:t> </a:t>
            </a:r>
            <a:r>
              <a:rPr lang="vi-VN" sz="2000" dirty="0" err="1"/>
              <a:t>frame</a:t>
            </a:r>
            <a:r>
              <a:rPr lang="vi-VN" sz="2000" dirty="0"/>
              <a:t> </a:t>
            </a:r>
            <a:r>
              <a:rPr lang="vi-VN" sz="2000" dirty="0" err="1"/>
              <a:t>hình</a:t>
            </a:r>
            <a:r>
              <a:rPr lang="vi-VN" sz="2000" dirty="0"/>
              <a:t> </a:t>
            </a:r>
            <a:r>
              <a:rPr lang="vi-VN" sz="2000" dirty="0" err="1"/>
              <a:t>gọi</a:t>
            </a:r>
            <a:r>
              <a:rPr lang="vi-VN" sz="2000" dirty="0"/>
              <a:t> </a:t>
            </a:r>
            <a:r>
              <a:rPr lang="vi-VN" sz="2000" dirty="0" err="1"/>
              <a:t>là</a:t>
            </a:r>
            <a:r>
              <a:rPr lang="vi-VN" sz="2000" dirty="0"/>
              <a:t> </a:t>
            </a:r>
            <a:r>
              <a:rPr lang="vi-VN" sz="2000" b="1" dirty="0" err="1"/>
              <a:t>Multi-person</a:t>
            </a:r>
            <a:r>
              <a:rPr lang="vi-VN" sz="2000" b="1" dirty="0"/>
              <a:t> </a:t>
            </a:r>
            <a:r>
              <a:rPr lang="vi-VN" sz="2000" b="1" dirty="0" err="1"/>
              <a:t>pose</a:t>
            </a:r>
            <a:r>
              <a:rPr lang="vi-VN" sz="2000" b="1" dirty="0"/>
              <a:t> </a:t>
            </a:r>
            <a:r>
              <a:rPr lang="vi-VN" sz="2000" b="1" dirty="0" err="1"/>
              <a:t>estimation</a:t>
            </a:r>
            <a:r>
              <a:rPr lang="vi-VN" sz="2000" dirty="0"/>
              <a:t>.</a:t>
            </a:r>
          </a:p>
        </p:txBody>
      </p:sp>
      <p:pic>
        <p:nvPicPr>
          <p:cNvPr id="3074" name="Picture 2">
            <a:extLst>
              <a:ext uri="{FF2B5EF4-FFF2-40B4-BE49-F238E27FC236}">
                <a16:creationId xmlns:a16="http://schemas.microsoft.com/office/drawing/2014/main" id="{96871867-50B1-E85B-A950-719531A9D9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4599" y="1113361"/>
            <a:ext cx="4780079" cy="4780079"/>
          </a:xfrm>
          <a:prstGeom prst="rect">
            <a:avLst/>
          </a:prstGeom>
          <a:noFill/>
          <a:extLst>
            <a:ext uri="{909E8E84-426E-40DD-AFC4-6F175D3DCCD1}">
              <a14:hiddenFill xmlns:a14="http://schemas.microsoft.com/office/drawing/2010/main">
                <a:solidFill>
                  <a:srgbClr val="FFFFFF"/>
                </a:solidFill>
              </a14:hiddenFill>
            </a:ext>
          </a:extLst>
        </p:spPr>
      </p:pic>
      <p:sp>
        <p:nvSpPr>
          <p:cNvPr id="9" name="Date Placeholder 13">
            <a:extLst>
              <a:ext uri="{FF2B5EF4-FFF2-40B4-BE49-F238E27FC236}">
                <a16:creationId xmlns:a16="http://schemas.microsoft.com/office/drawing/2014/main" id="{C8AE2AB1-0C46-F0C1-3A90-2C99219F30E2}"/>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1633902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dirty="0" err="1">
                <a:latin typeface="Bahnschrift" panose="020B0502040204020203" pitchFamily="34" charset="0"/>
                <a:cs typeface="Times New Roman" panose="02020603050405020304" pitchFamily="18" charset="0"/>
              </a:rPr>
              <a:t>Phân</a:t>
            </a:r>
            <a:r>
              <a:rPr lang="en-US" sz="4800" dirty="0">
                <a:latin typeface="Bahnschrift" panose="020B0502040204020203" pitchFamily="34" charset="0"/>
                <a:cs typeface="Times New Roman" panose="02020603050405020304" pitchFamily="18" charset="0"/>
              </a:rPr>
              <a:t> </a:t>
            </a:r>
            <a:r>
              <a:rPr lang="en-US" sz="4800" dirty="0" err="1">
                <a:latin typeface="Bahnschrift" panose="020B0502040204020203" pitchFamily="34" charset="0"/>
                <a:cs typeface="Times New Roman" panose="02020603050405020304" pitchFamily="18" charset="0"/>
              </a:rPr>
              <a:t>loại</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9</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fontAlgn="base">
              <a:lnSpc>
                <a:spcPct val="80000"/>
              </a:lnSpc>
            </a:pPr>
            <a:r>
              <a:rPr lang="vi-VN" sz="2800" dirty="0"/>
              <a:t>2D</a:t>
            </a:r>
            <a:endParaRPr lang="en-US" sz="2800" dirty="0"/>
          </a:p>
          <a:p>
            <a:pPr marL="0" indent="0" algn="just" fontAlgn="base">
              <a:lnSpc>
                <a:spcPct val="80000"/>
              </a:lnSpc>
            </a:pPr>
            <a:r>
              <a:rPr lang="en-US" sz="2000" dirty="0"/>
              <a:t>Ư</a:t>
            </a:r>
            <a:r>
              <a:rPr lang="vi-VN" sz="2000"/>
              <a:t>ớc </a:t>
            </a:r>
            <a:r>
              <a:rPr lang="en-US" sz="2000" dirty="0" err="1"/>
              <a:t>lượng</a:t>
            </a:r>
            <a:r>
              <a:rPr lang="vi-VN" sz="2000" dirty="0"/>
              <a:t> </a:t>
            </a:r>
            <a:r>
              <a:rPr lang="vi-VN" sz="2000" dirty="0" err="1"/>
              <a:t>khoảng</a:t>
            </a:r>
            <a:r>
              <a:rPr lang="vi-VN" sz="2000" dirty="0"/>
              <a:t> </a:t>
            </a:r>
            <a:r>
              <a:rPr lang="vi-VN" sz="2000" dirty="0" err="1"/>
              <a:t>cách</a:t>
            </a:r>
            <a:r>
              <a:rPr lang="en-US" sz="2000" dirty="0"/>
              <a:t>,</a:t>
            </a:r>
            <a:r>
              <a:rPr lang="vi-VN" sz="2000" dirty="0"/>
              <a:t> </a:t>
            </a:r>
            <a:r>
              <a:rPr lang="vi-VN" sz="2000" dirty="0" err="1"/>
              <a:t>từ</a:t>
            </a:r>
            <a:r>
              <a:rPr lang="vi-VN" sz="2000" dirty="0"/>
              <a:t> </a:t>
            </a:r>
            <a:r>
              <a:rPr lang="vi-VN" sz="2000" dirty="0" err="1"/>
              <a:t>đó</a:t>
            </a:r>
            <a:r>
              <a:rPr lang="vi-VN" sz="2000" dirty="0"/>
              <a:t> </a:t>
            </a:r>
            <a:r>
              <a:rPr lang="vi-VN" sz="2000" dirty="0" err="1"/>
              <a:t>xuất</a:t>
            </a:r>
            <a:r>
              <a:rPr lang="vi-VN" sz="2000" dirty="0"/>
              <a:t> ra </a:t>
            </a:r>
            <a:r>
              <a:rPr lang="vi-VN" sz="2000" dirty="0" err="1"/>
              <a:t>vị</a:t>
            </a:r>
            <a:r>
              <a:rPr lang="vi-VN" sz="2000" dirty="0"/>
              <a:t> </a:t>
            </a:r>
            <a:r>
              <a:rPr lang="vi-VN" sz="2000" dirty="0" err="1"/>
              <a:t>trí</a:t>
            </a:r>
            <a:r>
              <a:rPr lang="vi-VN" sz="2000" dirty="0"/>
              <a:t> </a:t>
            </a:r>
            <a:r>
              <a:rPr lang="vi-VN" sz="2000" dirty="0" err="1"/>
              <a:t>dạng</a:t>
            </a:r>
            <a:r>
              <a:rPr lang="vi-VN" sz="2000" dirty="0"/>
              <a:t> </a:t>
            </a:r>
            <a:r>
              <a:rPr lang="vi-VN" sz="2000" dirty="0" err="1"/>
              <a:t>tọa</a:t>
            </a:r>
            <a:r>
              <a:rPr lang="vi-VN" sz="2000" dirty="0"/>
              <a:t> </a:t>
            </a:r>
            <a:r>
              <a:rPr lang="vi-VN" sz="2000" dirty="0" err="1"/>
              <a:t>độ</a:t>
            </a:r>
            <a:r>
              <a:rPr lang="vi-VN" sz="2000" dirty="0"/>
              <a:t> </a:t>
            </a:r>
            <a:r>
              <a:rPr lang="vi-VN" sz="2000" dirty="0" err="1"/>
              <a:t>Oxy</a:t>
            </a:r>
            <a:r>
              <a:rPr lang="en-US" sz="2000" dirty="0"/>
              <a:t> </a:t>
            </a:r>
            <a:r>
              <a:rPr lang="en-US" sz="2000" dirty="0" err="1"/>
              <a:t>cho</a:t>
            </a:r>
            <a:r>
              <a:rPr lang="en-US" sz="2000" dirty="0"/>
              <a:t> </a:t>
            </a:r>
            <a:r>
              <a:rPr lang="en-US" sz="2000" dirty="0" err="1"/>
              <a:t>mỗi</a:t>
            </a:r>
            <a:r>
              <a:rPr lang="en-US" sz="2000" dirty="0"/>
              <a:t> </a:t>
            </a:r>
            <a:r>
              <a:rPr lang="en-US" sz="2000" dirty="0" err="1"/>
              <a:t>điểm</a:t>
            </a:r>
            <a:r>
              <a:rPr lang="vi-VN" sz="2000" dirty="0"/>
              <a:t> tương </a:t>
            </a:r>
            <a:r>
              <a:rPr lang="vi-VN" sz="2000" dirty="0" err="1"/>
              <a:t>ứng</a:t>
            </a:r>
            <a:r>
              <a:rPr lang="vi-VN" sz="2000" dirty="0"/>
              <a:t> </a:t>
            </a:r>
            <a:r>
              <a:rPr lang="vi-VN" sz="2000" dirty="0" err="1"/>
              <a:t>với</a:t>
            </a:r>
            <a:r>
              <a:rPr lang="vi-VN" sz="2000" dirty="0"/>
              <a:t> </a:t>
            </a:r>
            <a:r>
              <a:rPr lang="vi-VN" sz="2000" dirty="0" err="1"/>
              <a:t>giá</a:t>
            </a:r>
            <a:r>
              <a:rPr lang="vi-VN" sz="2000" dirty="0"/>
              <a:t> </a:t>
            </a:r>
            <a:r>
              <a:rPr lang="vi-VN" sz="2000" dirty="0" err="1"/>
              <a:t>trị</a:t>
            </a:r>
            <a:r>
              <a:rPr lang="vi-VN" sz="2000" dirty="0"/>
              <a:t> </a:t>
            </a:r>
            <a:r>
              <a:rPr lang="vi-VN" sz="2000" dirty="0" err="1"/>
              <a:t>đầu</a:t>
            </a:r>
            <a:r>
              <a:rPr lang="vi-VN" sz="2000" dirty="0"/>
              <a:t> </a:t>
            </a:r>
            <a:r>
              <a:rPr lang="vi-VN" sz="2000" dirty="0" err="1"/>
              <a:t>vào</a:t>
            </a:r>
            <a:r>
              <a:rPr lang="en-US" sz="2000" dirty="0"/>
              <a:t>.</a:t>
            </a:r>
            <a:endParaRPr lang="vi-VN" sz="2000" dirty="0"/>
          </a:p>
          <a:p>
            <a:pPr marL="0" indent="0" algn="just" fontAlgn="base">
              <a:lnSpc>
                <a:spcPct val="80000"/>
              </a:lnSpc>
            </a:pPr>
            <a:r>
              <a:rPr lang="vi-VN" sz="2800" dirty="0"/>
              <a:t>3D</a:t>
            </a:r>
            <a:endParaRPr lang="en-US" sz="2800" dirty="0"/>
          </a:p>
          <a:p>
            <a:pPr marL="0" indent="0" algn="just" fontAlgn="base">
              <a:lnSpc>
                <a:spcPct val="80000"/>
              </a:lnSpc>
            </a:pPr>
            <a:r>
              <a:rPr lang="en-US" sz="2000"/>
              <a:t>Có </a:t>
            </a:r>
            <a:r>
              <a:rPr lang="en-US" sz="2000" dirty="0" err="1"/>
              <a:t>thể</a:t>
            </a:r>
            <a:r>
              <a:rPr lang="en-US" sz="2000" dirty="0"/>
              <a:t> </a:t>
            </a:r>
            <a:r>
              <a:rPr lang="vi-VN" sz="2000" dirty="0" err="1"/>
              <a:t>chuyển</a:t>
            </a:r>
            <a:r>
              <a:rPr lang="vi-VN" sz="2000" dirty="0"/>
              <a:t> </a:t>
            </a:r>
            <a:r>
              <a:rPr lang="vi-VN" sz="2000" dirty="0" err="1"/>
              <a:t>từ</a:t>
            </a:r>
            <a:r>
              <a:rPr lang="vi-VN" sz="2000" dirty="0"/>
              <a:t> </a:t>
            </a:r>
            <a:r>
              <a:rPr lang="vi-VN" sz="2000" dirty="0" err="1"/>
              <a:t>dạng</a:t>
            </a:r>
            <a:r>
              <a:rPr lang="vi-VN" sz="2000" dirty="0"/>
              <a:t> 2D lên 3D </a:t>
            </a:r>
            <a:r>
              <a:rPr lang="vi-VN" sz="2000" dirty="0" err="1"/>
              <a:t>bằng</a:t>
            </a:r>
            <a:r>
              <a:rPr lang="vi-VN" sz="2000" dirty="0"/>
              <a:t> </a:t>
            </a:r>
            <a:r>
              <a:rPr lang="vi-VN" sz="2000" dirty="0" err="1"/>
              <a:t>cách</a:t>
            </a:r>
            <a:r>
              <a:rPr lang="vi-VN" sz="2000" dirty="0"/>
              <a:t> thêm </a:t>
            </a:r>
            <a:r>
              <a:rPr lang="vi-VN" sz="2000" dirty="0" err="1"/>
              <a:t>trục</a:t>
            </a:r>
            <a:r>
              <a:rPr lang="vi-VN" sz="2000" dirty="0"/>
              <a:t> </a:t>
            </a:r>
            <a:r>
              <a:rPr lang="vi-VN" sz="2000" dirty="0" err="1"/>
              <a:t>Oz</a:t>
            </a:r>
            <a:r>
              <a:rPr lang="en-US" sz="2000" dirty="0"/>
              <a:t> </a:t>
            </a:r>
            <a:r>
              <a:rPr lang="en-US" sz="2000" dirty="0" err="1"/>
              <a:t>để</a:t>
            </a:r>
            <a:r>
              <a:rPr lang="en-US" sz="2000" dirty="0"/>
              <a:t> </a:t>
            </a:r>
            <a:r>
              <a:rPr lang="vi-VN" sz="2000" dirty="0" err="1"/>
              <a:t>dự</a:t>
            </a:r>
            <a:r>
              <a:rPr lang="vi-VN" sz="2000" dirty="0"/>
              <a:t> </a:t>
            </a:r>
            <a:r>
              <a:rPr lang="vi-VN" sz="2000" dirty="0" err="1"/>
              <a:t>đoán</a:t>
            </a:r>
            <a:r>
              <a:rPr lang="vi-VN" sz="2000" dirty="0"/>
              <a:t> </a:t>
            </a:r>
            <a:r>
              <a:rPr lang="vi-VN" sz="2000" dirty="0" err="1"/>
              <a:t>vị</a:t>
            </a:r>
            <a:r>
              <a:rPr lang="vi-VN" sz="2000" dirty="0"/>
              <a:t> </a:t>
            </a:r>
            <a:r>
              <a:rPr lang="vi-VN" sz="2000" dirty="0" err="1"/>
              <a:t>trí</a:t>
            </a:r>
            <a:r>
              <a:rPr lang="vi-VN" sz="2000" dirty="0"/>
              <a:t> không gian </a:t>
            </a:r>
            <a:r>
              <a:rPr lang="vi-VN" sz="2000" dirty="0" err="1"/>
              <a:t>chính</a:t>
            </a:r>
            <a:r>
              <a:rPr lang="vi-VN" sz="2000" dirty="0"/>
              <a:t> </a:t>
            </a:r>
            <a:r>
              <a:rPr lang="vi-VN" sz="2000" dirty="0" err="1"/>
              <a:t>xác</a:t>
            </a:r>
            <a:r>
              <a:rPr lang="vi-VN" sz="2000" dirty="0"/>
              <a:t> </a:t>
            </a:r>
            <a:r>
              <a:rPr lang="vi-VN" sz="2000" dirty="0" err="1"/>
              <a:t>của</a:t>
            </a:r>
            <a:r>
              <a:rPr lang="vi-VN" sz="2000" dirty="0"/>
              <a:t> </a:t>
            </a:r>
            <a:r>
              <a:rPr lang="vi-VN" sz="2000" dirty="0" err="1"/>
              <a:t>người</a:t>
            </a:r>
            <a:r>
              <a:rPr lang="vi-VN" sz="2000" dirty="0"/>
              <a:t> </a:t>
            </a:r>
            <a:r>
              <a:rPr lang="vi-VN" sz="2000" dirty="0" err="1"/>
              <a:t>hoặc</a:t>
            </a:r>
            <a:r>
              <a:rPr lang="vi-VN" sz="2000" dirty="0"/>
              <a:t> </a:t>
            </a:r>
            <a:r>
              <a:rPr lang="vi-VN" sz="2000" dirty="0" err="1"/>
              <a:t>vật</a:t>
            </a:r>
            <a:r>
              <a:rPr lang="vi-VN" sz="2000" dirty="0"/>
              <a:t>.</a:t>
            </a:r>
          </a:p>
          <a:p>
            <a:pPr marL="0" indent="0" algn="just" fontAlgn="base">
              <a:lnSpc>
                <a:spcPct val="80000"/>
              </a:lnSpc>
            </a:pPr>
            <a:endParaRPr lang="vi-VN" sz="2000" dirty="0"/>
          </a:p>
        </p:txBody>
      </p:sp>
      <p:sp>
        <p:nvSpPr>
          <p:cNvPr id="6" name="Date Placeholder 13">
            <a:extLst>
              <a:ext uri="{FF2B5EF4-FFF2-40B4-BE49-F238E27FC236}">
                <a16:creationId xmlns:a16="http://schemas.microsoft.com/office/drawing/2014/main" id="{15A33697-5EFD-F813-49E5-FC7B8BF38EA5}"/>
              </a:ext>
            </a:extLst>
          </p:cNvPr>
          <p:cNvSpPr>
            <a:spLocks noGrp="1"/>
          </p:cNvSpPr>
          <p:nvPr>
            <p:ph type="dt" sz="half" idx="10"/>
          </p:nvPr>
        </p:nvSpPr>
        <p:spPr>
          <a:xfrm>
            <a:off x="550863" y="6507212"/>
            <a:ext cx="2628900" cy="153888"/>
          </a:xfrm>
        </p:spPr>
        <p:txBody>
          <a:bodyPr/>
          <a:lstStyle/>
          <a:p>
            <a:r>
              <a:rPr lang="en-US"/>
              <a:t>Thursday, November 17th, 2022</a:t>
            </a:r>
          </a:p>
        </p:txBody>
      </p:sp>
    </p:spTree>
    <p:extLst>
      <p:ext uri="{BB962C8B-B14F-4D97-AF65-F5344CB8AC3E}">
        <p14:creationId xmlns:p14="http://schemas.microsoft.com/office/powerpoint/2010/main" val="877089928"/>
      </p:ext>
    </p:extLst>
  </p:cSld>
  <p:clrMapOvr>
    <a:masterClrMapping/>
  </p:clrMapOvr>
  <p:transition spd="slow">
    <p:wipe/>
  </p:transition>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50811A92-D464-4AC4-A396-BA73B10CEEAC}">
  <ds:schemaRefs>
    <ds:schemaRef ds:uri="http://purl.org/dc/terms/"/>
    <ds:schemaRef ds:uri="http://purl.org/dc/elements/1.1/"/>
    <ds:schemaRef ds:uri="16c05727-aa75-4e4a-9b5f-8a80a1165891"/>
    <ds:schemaRef ds:uri="http://purl.org/dc/dcmitype/"/>
    <ds:schemaRef ds:uri="http://schemas.microsoft.com/office/infopath/2007/PartnerControls"/>
    <ds:schemaRef ds:uri="http://schemas.openxmlformats.org/package/2006/metadata/core-properties"/>
    <ds:schemaRef ds:uri="230e9df3-be65-4c73-a93b-d1236ebd677e"/>
    <ds:schemaRef ds:uri="http://schemas.microsoft.com/office/2006/metadata/properties"/>
    <ds:schemaRef ds:uri="http://schemas.microsoft.com/office/2006/documentManagement/types"/>
    <ds:schemaRef ds:uri="71af3243-3dd4-4a8d-8c0d-dd76da1f02a5"/>
    <ds:schemaRef ds:uri="http://schemas.microsoft.com/sharepoint/v3"/>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{4FE076A2-A5A3-4635-A701-05AF9F34E39C}tf33713516_win32</Template>
  <TotalTime>986</TotalTime>
  <Words>3568</Words>
  <Application>Microsoft Office PowerPoint</Application>
  <PresentationFormat>Widescreen</PresentationFormat>
  <Paragraphs>496</Paragraphs>
  <Slides>67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67</vt:i4>
      </vt:variant>
    </vt:vector>
  </HeadingPairs>
  <TitlesOfParts>
    <vt:vector size="76" baseType="lpstr">
      <vt:lpstr>Arial</vt:lpstr>
      <vt:lpstr>Bahnschrift</vt:lpstr>
      <vt:lpstr>Bahnschrift SemiBold</vt:lpstr>
      <vt:lpstr>Calibri</vt:lpstr>
      <vt:lpstr>Cambria Math</vt:lpstr>
      <vt:lpstr>Gill Sans MT</vt:lpstr>
      <vt:lpstr>Walbaum Display</vt:lpstr>
      <vt:lpstr>Walbaum Display (Headings)</vt:lpstr>
      <vt:lpstr>3DFloatVTI</vt:lpstr>
      <vt:lpstr>Khảo sát 2D, 3D Pose Estimation  và ứng dụng</vt:lpstr>
      <vt:lpstr>Thành viên “Chiến thần”</vt:lpstr>
      <vt:lpstr>Giới thiệu</vt:lpstr>
      <vt:lpstr>Giới thiệu</vt:lpstr>
      <vt:lpstr>Thành tựu đạt được và ý tưởng phát triển</vt:lpstr>
      <vt:lpstr>Phương pháp nghiên cứu</vt:lpstr>
      <vt:lpstr>Định nghĩa</vt:lpstr>
      <vt:lpstr>Định nghĩa</vt:lpstr>
      <vt:lpstr>Phân loại</vt:lpstr>
      <vt:lpstr>Phân loại</vt:lpstr>
      <vt:lpstr>Các tầng</vt:lpstr>
      <vt:lpstr>Giải pháp</vt:lpstr>
      <vt:lpstr>Truyền thống</vt:lpstr>
      <vt:lpstr>Truyền thống</vt:lpstr>
      <vt:lpstr>Giải pháp</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Giải pháp</vt:lpstr>
      <vt:lpstr>Nhận dạng 3D</vt:lpstr>
      <vt:lpstr>Nhận dạng 3D</vt:lpstr>
      <vt:lpstr>Nhận dạng 3D</vt:lpstr>
      <vt:lpstr>Nhận dạng 3D</vt:lpstr>
      <vt:lpstr>Nhận dạng 3D</vt:lpstr>
      <vt:lpstr>Nhận dạng 3D</vt:lpstr>
      <vt:lpstr>Nhận dạng 3D</vt:lpstr>
      <vt:lpstr>Nhận dạng 3D</vt:lpstr>
      <vt:lpstr>Nhận dạng 3D</vt:lpstr>
      <vt:lpstr>Nhận dạng 3D</vt:lpstr>
      <vt:lpstr>Nhận dạng 3D</vt:lpstr>
      <vt:lpstr>Giải pháp</vt:lpstr>
      <vt:lpstr>Deep Learning để nhận dạng hành động</vt:lpstr>
      <vt:lpstr>Nhận dạng hành động bằng Skeleton-based</vt:lpstr>
      <vt:lpstr>Skeleton-based</vt:lpstr>
      <vt:lpstr>Skeleton-based</vt:lpstr>
      <vt:lpstr>Skeleton-based</vt:lpstr>
      <vt:lpstr>Ứng dụng của nhận dạng</vt:lpstr>
      <vt:lpstr>Ứng dụng của nhận dạng</vt:lpstr>
      <vt:lpstr>Ứng dụng của nhận dạng</vt:lpstr>
      <vt:lpstr>Ứng dụng của nhận dạng</vt:lpstr>
      <vt:lpstr>Ứng dụng của nhận dạng</vt:lpstr>
      <vt:lpstr>Ứng dụng của nhận dạng</vt:lpstr>
      <vt:lpstr>Ứng dụng của nhận dạng</vt:lpstr>
      <vt:lpstr>Ứng dụng của nhận dạng</vt:lpstr>
      <vt:lpstr>Ứng dụng của nhận dạng</vt:lpstr>
      <vt:lpstr>Giải quyết vấn đề của nhóm</vt:lpstr>
      <vt:lpstr>Phương pháp tiên tiến  nhóm nghiên cứu</vt:lpstr>
      <vt:lpstr>PoseAug</vt:lpstr>
      <vt:lpstr>PoseAug</vt:lpstr>
      <vt:lpstr>PoseAug</vt:lpstr>
      <vt:lpstr>PoseAug</vt:lpstr>
      <vt:lpstr>PoseAug</vt:lpstr>
      <vt:lpstr>PoseAug</vt:lpstr>
      <vt:lpstr>PoseAug</vt:lpstr>
      <vt:lpstr>Môi trường</vt:lpstr>
      <vt:lpstr>Tập dữ liệu</vt:lpstr>
      <vt:lpstr>Tham khảo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TRỊNH LÊ NGUYÊN VŨ</dc:creator>
  <cp:lastModifiedBy>TÀO KHÁNH DUY</cp:lastModifiedBy>
  <cp:revision>57</cp:revision>
  <dcterms:created xsi:type="dcterms:W3CDTF">2022-11-16T05:05:06Z</dcterms:created>
  <dcterms:modified xsi:type="dcterms:W3CDTF">2022-11-24T02:41:03Z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